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1236" y="35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12/17/2022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495800"/>
            <a:ext cx="6477000" cy="430887"/>
          </a:xfrm>
          <a:prstGeom prst="rect">
            <a:avLst/>
          </a:prstGeom>
          <a:noFill/>
        </p:spPr>
        <p:txBody>
          <a:bodyPr wrap="square" rtlCol="0">
            <a:spAutoFit/>
          </a:bodyPr>
          <a:lstStyle/>
          <a:p>
            <a:r>
              <a:rPr lang="en-IN" sz="2200" b="1" dirty="0" smtClean="0">
                <a:solidFill>
                  <a:schemeClr val="accent1"/>
                </a:solidFill>
                <a:latin typeface="Adobe Gothic Std B" pitchFamily="34" charset="-128"/>
                <a:ea typeface="Adobe Gothic Std B" pitchFamily="34" charset="-128"/>
              </a:rPr>
              <a:t>Department of  Computer Science &amp; Engineering           </a:t>
            </a:r>
            <a:endParaRPr lang="en-IN" sz="2200" b="1" u="sng" dirty="0">
              <a:solidFill>
                <a:schemeClr val="accent1"/>
              </a:solidFill>
              <a:latin typeface="Segoe UI Black" pitchFamily="34" charset="0"/>
              <a:ea typeface="Segoe UI Black" pitchFamily="34" charset="0"/>
              <a:cs typeface="Segoe UI Black" pitchFamily="34" charset="0"/>
            </a:endParaRPr>
          </a:p>
        </p:txBody>
      </p:sp>
      <p:pic>
        <p:nvPicPr>
          <p:cNvPr id="5" name="Picture 4" descr="C:\Users\admin\Desktop\download (1).jpeg"/>
          <p:cNvPicPr/>
          <p:nvPr/>
        </p:nvPicPr>
        <p:blipFill>
          <a:blip r:embed="rId2"/>
          <a:srcRect/>
          <a:stretch>
            <a:fillRect/>
          </a:stretch>
        </p:blipFill>
        <p:spPr bwMode="auto">
          <a:xfrm>
            <a:off x="339716" y="2667000"/>
            <a:ext cx="6213484" cy="1752600"/>
          </a:xfrm>
          <a:prstGeom prst="roundRect">
            <a:avLst>
              <a:gd name="adj" fmla="val 16667"/>
            </a:avLst>
          </a:prstGeom>
          <a:ln w="3175">
            <a:solidFill>
              <a:schemeClr val="tx2">
                <a:lumMod val="75000"/>
              </a:schemeClr>
            </a:solidFill>
          </a:ln>
          <a:effectLst>
            <a:outerShdw blurRad="76200" dist="38100" dir="7800000" algn="tl" rotWithShape="0">
              <a:srgbClr val="000000">
                <a:alpha val="40000"/>
              </a:srgbClr>
            </a:outerShdw>
            <a:softEdge rad="317500"/>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1524000" y="5174159"/>
            <a:ext cx="33528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sz="4400" b="1" dirty="0">
              <a:ln>
                <a:solidFill>
                  <a:srgbClr val="FF0000"/>
                </a:solidFill>
              </a:ln>
              <a:solidFill>
                <a:srgbClr val="FFFF00"/>
              </a:solidFill>
              <a:effectLst>
                <a:outerShdw blurRad="63500" sx="102000" sy="102000" algn="ctr" rotWithShape="0">
                  <a:prstClr val="black">
                    <a:alpha val="40000"/>
                  </a:prstClr>
                </a:outerShdw>
              </a:effectLst>
            </a:endParaRPr>
          </a:p>
        </p:txBody>
      </p:sp>
      <p:sp>
        <p:nvSpPr>
          <p:cNvPr id="7" name="Rounded Rectangle 6"/>
          <p:cNvSpPr/>
          <p:nvPr/>
        </p:nvSpPr>
        <p:spPr>
          <a:xfrm>
            <a:off x="304800" y="6248400"/>
            <a:ext cx="6096000" cy="685800"/>
          </a:xfrm>
          <a:prstGeom prst="roundRect">
            <a:avLst/>
          </a:prstGeom>
          <a:solidFill>
            <a:schemeClr val="bg2">
              <a:lumMod val="75000"/>
            </a:schemeClr>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1"/>
                </a:solidFill>
              </a:rPr>
              <a:t>Newsletter	Feb 2022		Volume 8, Issue 1</a:t>
            </a:r>
            <a:endParaRPr lang="en-US" b="1" dirty="0">
              <a:solidFill>
                <a:schemeClr val="tx1"/>
              </a:solidFill>
            </a:endParaRPr>
          </a:p>
        </p:txBody>
      </p:sp>
      <p:sp>
        <p:nvSpPr>
          <p:cNvPr id="8" name="TextBox 7"/>
          <p:cNvSpPr txBox="1"/>
          <p:nvPr/>
        </p:nvSpPr>
        <p:spPr>
          <a:xfrm>
            <a:off x="228600" y="7315200"/>
            <a:ext cx="7451625" cy="1754326"/>
          </a:xfrm>
          <a:prstGeom prst="rect">
            <a:avLst/>
          </a:prstGeom>
          <a:noFill/>
        </p:spPr>
        <p:txBody>
          <a:bodyPr wrap="square" rtlCol="0">
            <a:spAutoFit/>
          </a:bodyPr>
          <a:lstStyle/>
          <a:p>
            <a:r>
              <a:rPr lang="en-US" sz="1600" b="1" u="sng" dirty="0" smtClean="0">
                <a:solidFill>
                  <a:schemeClr val="tx2"/>
                </a:solidFill>
                <a:latin typeface="Times New Roman" pitchFamily="18" charset="0"/>
                <a:cs typeface="Times New Roman" pitchFamily="18" charset="0"/>
              </a:rPr>
              <a:t>EDITORIAL BOARD</a:t>
            </a:r>
            <a:r>
              <a:rPr lang="en-US" sz="1600" b="1" dirty="0" smtClean="0">
                <a:solidFill>
                  <a:schemeClr val="tx2"/>
                </a:solidFill>
                <a:latin typeface="Times New Roman" pitchFamily="18" charset="0"/>
                <a:cs typeface="Times New Roman" pitchFamily="18" charset="0"/>
              </a:rPr>
              <a:t>		</a:t>
            </a:r>
            <a:r>
              <a:rPr lang="en-US" sz="1600" b="1" u="sng" dirty="0" smtClean="0">
                <a:solidFill>
                  <a:schemeClr val="tx2"/>
                </a:solidFill>
                <a:latin typeface="Times New Roman" pitchFamily="18" charset="0"/>
                <a:cs typeface="Times New Roman" pitchFamily="18" charset="0"/>
              </a:rPr>
              <a:t>STUDENT COORDINATORS</a:t>
            </a:r>
          </a:p>
          <a:p>
            <a:endParaRPr lang="en-US" sz="1600" b="1" u="sng" dirty="0" smtClean="0">
              <a:solidFill>
                <a:srgbClr val="FFFF00"/>
              </a:solidFill>
              <a:latin typeface="Times New Roman" pitchFamily="18" charset="0"/>
              <a:cs typeface="Times New Roman" pitchFamily="18" charset="0"/>
            </a:endParaRPr>
          </a:p>
          <a:p>
            <a:r>
              <a:rPr lang="en-US" sz="1400" b="1" dirty="0" smtClean="0">
                <a:solidFill>
                  <a:srgbClr val="002060"/>
                </a:solidFill>
                <a:latin typeface="Times New Roman" pitchFamily="18" charset="0"/>
                <a:cs typeface="Times New Roman" pitchFamily="18" charset="0"/>
              </a:rPr>
              <a:t>Dr. </a:t>
            </a:r>
            <a:r>
              <a:rPr lang="en-US" sz="1400" b="1" dirty="0" err="1" smtClean="0">
                <a:solidFill>
                  <a:srgbClr val="002060"/>
                </a:solidFill>
                <a:latin typeface="Times New Roman" pitchFamily="18" charset="0"/>
                <a:cs typeface="Times New Roman" pitchFamily="18" charset="0"/>
              </a:rPr>
              <a:t>J.AppaRao</a:t>
            </a:r>
            <a:r>
              <a:rPr lang="en-US" sz="1400" b="1" dirty="0" smtClean="0">
                <a:solidFill>
                  <a:srgbClr val="002060"/>
                </a:solidFill>
                <a:latin typeface="Times New Roman" pitchFamily="18" charset="0"/>
                <a:cs typeface="Times New Roman" pitchFamily="18" charset="0"/>
              </a:rPr>
              <a:t>, Principal, MLWEC		</a:t>
            </a:r>
            <a:r>
              <a:rPr lang="en-US" sz="1400" b="1" dirty="0" smtClean="0">
                <a:solidFill>
                  <a:srgbClr val="002060"/>
                </a:solidFill>
              </a:rPr>
              <a:t> </a:t>
            </a:r>
            <a:r>
              <a:rPr lang="en-US" sz="1400" b="1" dirty="0" err="1" smtClean="0">
                <a:solidFill>
                  <a:srgbClr val="002060"/>
                </a:solidFill>
                <a:latin typeface="Times New Roman" pitchFamily="18" charset="0"/>
                <a:cs typeface="Times New Roman" pitchFamily="18" charset="0"/>
              </a:rPr>
              <a:t>Ms.B.Maha</a:t>
            </a:r>
            <a:r>
              <a:rPr lang="en-US" sz="1400" b="1" dirty="0" smtClean="0">
                <a:solidFill>
                  <a:srgbClr val="002060"/>
                </a:solidFill>
                <a:latin typeface="Times New Roman" pitchFamily="18" charset="0"/>
                <a:cs typeface="Times New Roman" pitchFamily="18" charset="0"/>
              </a:rPr>
              <a:t> </a:t>
            </a:r>
            <a:r>
              <a:rPr lang="en-US" sz="1400" b="1" dirty="0" err="1" smtClean="0">
                <a:solidFill>
                  <a:srgbClr val="002060"/>
                </a:solidFill>
                <a:latin typeface="Times New Roman" pitchFamily="18" charset="0"/>
                <a:cs typeface="Times New Roman" pitchFamily="18" charset="0"/>
              </a:rPr>
              <a:t>Lakshmi,IV</a:t>
            </a:r>
            <a:r>
              <a:rPr lang="en-US" sz="1400" b="1" dirty="0" smtClean="0">
                <a:solidFill>
                  <a:srgbClr val="002060"/>
                </a:solidFill>
                <a:latin typeface="Times New Roman" pitchFamily="18" charset="0"/>
                <a:cs typeface="Times New Roman" pitchFamily="18" charset="0"/>
              </a:rPr>
              <a:t> </a:t>
            </a:r>
            <a:r>
              <a:rPr lang="en-US" sz="1400" b="1" dirty="0" err="1" smtClean="0">
                <a:solidFill>
                  <a:srgbClr val="002060"/>
                </a:solidFill>
                <a:latin typeface="Times New Roman" pitchFamily="18" charset="0"/>
                <a:cs typeface="Times New Roman" pitchFamily="18" charset="0"/>
              </a:rPr>
              <a:t>B.Tech</a:t>
            </a:r>
            <a:endParaRPr lang="en-US" sz="1400" b="1" dirty="0" smtClean="0">
              <a:solidFill>
                <a:srgbClr val="002060"/>
              </a:solidFill>
              <a:latin typeface="Times New Roman" pitchFamily="18" charset="0"/>
              <a:cs typeface="Times New Roman" pitchFamily="18" charset="0"/>
            </a:endParaRPr>
          </a:p>
          <a:p>
            <a:r>
              <a:rPr lang="en-US" sz="1400" b="1" dirty="0" err="1" smtClean="0">
                <a:solidFill>
                  <a:srgbClr val="002060"/>
                </a:solidFill>
                <a:latin typeface="Times New Roman" pitchFamily="18" charset="0"/>
                <a:cs typeface="Times New Roman" pitchFamily="18" charset="0"/>
              </a:rPr>
              <a:t>Dr.G.RamaSwamy</a:t>
            </a:r>
            <a:r>
              <a:rPr lang="en-US" sz="1400" b="1" dirty="0" smtClean="0">
                <a:solidFill>
                  <a:srgbClr val="002060"/>
                </a:solidFill>
                <a:latin typeface="Times New Roman" pitchFamily="18" charset="0"/>
                <a:cs typeface="Times New Roman" pitchFamily="18" charset="0"/>
              </a:rPr>
              <a:t>, HOD-CSE 		 </a:t>
            </a:r>
            <a:r>
              <a:rPr lang="en-US" sz="1400" b="1" dirty="0" err="1" smtClean="0">
                <a:solidFill>
                  <a:srgbClr val="002060"/>
                </a:solidFill>
                <a:latin typeface="Times New Roman" pitchFamily="18" charset="0"/>
                <a:cs typeface="Times New Roman" pitchFamily="18" charset="0"/>
              </a:rPr>
              <a:t>Ms.N.Lakshmi</a:t>
            </a:r>
            <a:r>
              <a:rPr lang="en-US" sz="1400" b="1" dirty="0" smtClean="0">
                <a:solidFill>
                  <a:srgbClr val="002060"/>
                </a:solidFill>
                <a:latin typeface="Times New Roman" pitchFamily="18" charset="0"/>
                <a:cs typeface="Times New Roman" pitchFamily="18" charset="0"/>
              </a:rPr>
              <a:t> </a:t>
            </a:r>
            <a:r>
              <a:rPr lang="en-US" sz="1400" b="1" dirty="0" err="1" smtClean="0">
                <a:solidFill>
                  <a:srgbClr val="002060"/>
                </a:solidFill>
                <a:latin typeface="Times New Roman" pitchFamily="18" charset="0"/>
                <a:cs typeface="Times New Roman" pitchFamily="18" charset="0"/>
              </a:rPr>
              <a:t>Priya,III</a:t>
            </a:r>
            <a:r>
              <a:rPr lang="en-US" sz="1400" b="1" dirty="0" smtClean="0">
                <a:solidFill>
                  <a:srgbClr val="002060"/>
                </a:solidFill>
                <a:latin typeface="Times New Roman" pitchFamily="18" charset="0"/>
                <a:cs typeface="Times New Roman" pitchFamily="18" charset="0"/>
              </a:rPr>
              <a:t> </a:t>
            </a:r>
            <a:r>
              <a:rPr lang="en-US" sz="1400" b="1" dirty="0" err="1" smtClean="0">
                <a:solidFill>
                  <a:srgbClr val="002060"/>
                </a:solidFill>
                <a:latin typeface="Times New Roman" pitchFamily="18" charset="0"/>
                <a:cs typeface="Times New Roman" pitchFamily="18" charset="0"/>
              </a:rPr>
              <a:t>B.Tech</a:t>
            </a:r>
            <a:endParaRPr lang="en-US" sz="1400" b="1" dirty="0" smtClean="0">
              <a:solidFill>
                <a:srgbClr val="002060"/>
              </a:solidFill>
              <a:latin typeface="Times New Roman" pitchFamily="18" charset="0"/>
              <a:cs typeface="Times New Roman" pitchFamily="18" charset="0"/>
            </a:endParaRPr>
          </a:p>
          <a:p>
            <a:r>
              <a:rPr lang="en-US" sz="1400" b="1" dirty="0" smtClean="0">
                <a:solidFill>
                  <a:srgbClr val="002060"/>
                </a:solidFill>
                <a:latin typeface="Times New Roman" pitchFamily="18" charset="0"/>
                <a:cs typeface="Times New Roman" pitchFamily="18" charset="0"/>
              </a:rPr>
              <a:t>				 </a:t>
            </a:r>
            <a:r>
              <a:rPr lang="en-US" sz="1400" b="1" dirty="0" err="1" smtClean="0">
                <a:solidFill>
                  <a:srgbClr val="002060"/>
                </a:solidFill>
                <a:latin typeface="Times New Roman" pitchFamily="18" charset="0"/>
                <a:cs typeface="Times New Roman" pitchFamily="18" charset="0"/>
              </a:rPr>
              <a:t>Ms.P.Jwala</a:t>
            </a:r>
            <a:r>
              <a:rPr lang="en-US" sz="1400" b="1" dirty="0" smtClean="0">
                <a:solidFill>
                  <a:srgbClr val="002060"/>
                </a:solidFill>
                <a:latin typeface="Times New Roman" pitchFamily="18" charset="0"/>
                <a:cs typeface="Times New Roman" pitchFamily="18" charset="0"/>
              </a:rPr>
              <a:t> </a:t>
            </a:r>
            <a:r>
              <a:rPr lang="en-US" sz="1400" b="1" dirty="0" err="1" smtClean="0">
                <a:solidFill>
                  <a:srgbClr val="002060"/>
                </a:solidFill>
                <a:latin typeface="Times New Roman" pitchFamily="18" charset="0"/>
                <a:cs typeface="Times New Roman" pitchFamily="18" charset="0"/>
              </a:rPr>
              <a:t>Avigna,II</a:t>
            </a:r>
            <a:r>
              <a:rPr lang="en-US" sz="1400" b="1" dirty="0" smtClean="0">
                <a:solidFill>
                  <a:srgbClr val="002060"/>
                </a:solidFill>
                <a:latin typeface="Times New Roman" pitchFamily="18" charset="0"/>
                <a:cs typeface="Times New Roman" pitchFamily="18" charset="0"/>
              </a:rPr>
              <a:t> </a:t>
            </a:r>
            <a:r>
              <a:rPr lang="en-US" sz="1400" b="1" dirty="0" err="1" smtClean="0">
                <a:solidFill>
                  <a:srgbClr val="002060"/>
                </a:solidFill>
                <a:latin typeface="Times New Roman" pitchFamily="18" charset="0"/>
                <a:cs typeface="Times New Roman" pitchFamily="18" charset="0"/>
              </a:rPr>
              <a:t>B.Tech</a:t>
            </a:r>
            <a:endParaRPr lang="en-US" sz="1400" b="1" dirty="0" smtClean="0">
              <a:solidFill>
                <a:srgbClr val="002060"/>
              </a:solidFill>
              <a:latin typeface="Times New Roman" pitchFamily="18" charset="0"/>
              <a:cs typeface="Times New Roman" pitchFamily="18" charset="0"/>
            </a:endParaRPr>
          </a:p>
          <a:p>
            <a:endParaRPr lang="en-US" sz="1600" dirty="0" smtClean="0">
              <a:solidFill>
                <a:srgbClr val="FF0000"/>
              </a:solidFill>
              <a:latin typeface="Times New Roman" pitchFamily="18" charset="0"/>
              <a:cs typeface="Times New Roman" pitchFamily="18" charset="0"/>
            </a:endParaRPr>
          </a:p>
          <a:p>
            <a:endParaRPr lang="en-US" dirty="0">
              <a:solidFill>
                <a:srgbClr val="FF0000"/>
              </a:solidFill>
            </a:endParaRPr>
          </a:p>
        </p:txBody>
      </p:sp>
      <p:sp>
        <p:nvSpPr>
          <p:cNvPr id="14" name="TextBox 13"/>
          <p:cNvSpPr txBox="1"/>
          <p:nvPr/>
        </p:nvSpPr>
        <p:spPr>
          <a:xfrm>
            <a:off x="228601" y="838200"/>
            <a:ext cx="6629399" cy="1569660"/>
          </a:xfrm>
          <a:prstGeom prst="rect">
            <a:avLst/>
          </a:prstGeom>
          <a:noFill/>
        </p:spPr>
        <p:txBody>
          <a:bodyPr wrap="square" rtlCol="0">
            <a:spAutoFit/>
          </a:bodyPr>
          <a:lstStyle/>
          <a:p>
            <a:r>
              <a:rPr lang="en-IN" sz="4200" b="1" dirty="0" smtClean="0">
                <a:ln w="3175">
                  <a:solidFill>
                    <a:schemeClr val="bg1"/>
                  </a:solidFill>
                </a:ln>
                <a:solidFill>
                  <a:srgbClr val="FF0000"/>
                </a:solidFill>
                <a:latin typeface="Adobe Garamond Pro Bold" pitchFamily="18" charset="0"/>
                <a:ea typeface="Adobe Gothic Std B" pitchFamily="34" charset="-128"/>
              </a:rPr>
              <a:t>MALINENI LAKSHMAIAH</a:t>
            </a:r>
          </a:p>
          <a:p>
            <a:r>
              <a:rPr lang="en-IN" sz="3600" b="1" dirty="0" smtClean="0">
                <a:ln w="3175">
                  <a:solidFill>
                    <a:schemeClr val="bg1"/>
                  </a:solidFill>
                </a:ln>
                <a:solidFill>
                  <a:srgbClr val="FF0000"/>
                </a:solidFill>
                <a:latin typeface="Adobe Gothic Std B" pitchFamily="34" charset="-128"/>
                <a:ea typeface="Adobe Gothic Std B" pitchFamily="34" charset="-128"/>
              </a:rPr>
              <a:t>  </a:t>
            </a:r>
            <a:r>
              <a:rPr lang="en-IN" sz="2800" b="1" dirty="0" smtClean="0">
                <a:ln w="3175">
                  <a:solidFill>
                    <a:schemeClr val="bg1"/>
                  </a:solidFill>
                </a:ln>
                <a:solidFill>
                  <a:srgbClr val="FF0000"/>
                </a:solidFill>
                <a:latin typeface="Adobe Garamond Pro Bold" pitchFamily="18" charset="0"/>
                <a:ea typeface="Adobe Gothic Std B" pitchFamily="34" charset="-128"/>
              </a:rPr>
              <a:t>WOMEN’S ENGINEERING COLLEGE</a:t>
            </a:r>
          </a:p>
          <a:p>
            <a:r>
              <a:rPr lang="en-IN" dirty="0" smtClean="0">
                <a:latin typeface="Arial" pitchFamily="34" charset="0"/>
                <a:ea typeface="Adobe Gothic Std B" pitchFamily="34" charset="-128"/>
                <a:cs typeface="Arial" pitchFamily="34" charset="0"/>
              </a:rPr>
              <a:t>         Pulladigunta(V), </a:t>
            </a:r>
            <a:r>
              <a:rPr lang="en-IN" dirty="0" err="1" smtClean="0">
                <a:latin typeface="Arial" pitchFamily="34" charset="0"/>
                <a:ea typeface="Adobe Gothic Std B" pitchFamily="34" charset="-128"/>
                <a:cs typeface="Arial" pitchFamily="34" charset="0"/>
              </a:rPr>
              <a:t>Vatticherukuru</a:t>
            </a:r>
            <a:r>
              <a:rPr lang="en-IN" dirty="0" smtClean="0">
                <a:latin typeface="Arial" pitchFamily="34" charset="0"/>
                <a:ea typeface="Adobe Gothic Std B" pitchFamily="34" charset="-128"/>
                <a:cs typeface="Arial" pitchFamily="34" charset="0"/>
              </a:rPr>
              <a:t>(M), Guntur (Dist.)</a:t>
            </a:r>
            <a:endParaRPr lang="en-IN" dirty="0">
              <a:latin typeface="Arial" pitchFamily="34" charset="0"/>
              <a:ea typeface="Adobe Gothic Std B" pitchFamily="34" charset="-128"/>
              <a:cs typeface="Arial" pitchFamily="34" charset="0"/>
            </a:endParaRPr>
          </a:p>
        </p:txBody>
      </p:sp>
      <p:pic>
        <p:nvPicPr>
          <p:cNvPr id="15" name="Picture 2"/>
          <p:cNvPicPr>
            <a:picLocks noChangeAspect="1" noChangeArrowheads="1"/>
          </p:cNvPicPr>
          <p:nvPr/>
        </p:nvPicPr>
        <p:blipFill>
          <a:blip r:embed="rId3"/>
          <a:srcRect/>
          <a:stretch>
            <a:fillRect/>
          </a:stretch>
        </p:blipFill>
        <p:spPr bwMode="auto">
          <a:xfrm>
            <a:off x="5638800" y="152400"/>
            <a:ext cx="719750" cy="685800"/>
          </a:xfrm>
          <a:prstGeom prst="rect">
            <a:avLst/>
          </a:prstGeom>
          <a:noFill/>
          <a:ln w="9525">
            <a:noFill/>
            <a:miter lim="800000"/>
            <a:headEnd/>
            <a:tailEnd/>
          </a:ln>
          <a:effectLst/>
        </p:spPr>
      </p:pic>
      <p:pic>
        <p:nvPicPr>
          <p:cNvPr id="16" name="Picture 3"/>
          <p:cNvPicPr>
            <a:picLocks noChangeAspect="1" noChangeArrowheads="1"/>
          </p:cNvPicPr>
          <p:nvPr/>
        </p:nvPicPr>
        <p:blipFill>
          <a:blip r:embed="rId4"/>
          <a:srcRect/>
          <a:stretch>
            <a:fillRect/>
          </a:stretch>
        </p:blipFill>
        <p:spPr bwMode="auto">
          <a:xfrm>
            <a:off x="381000" y="152400"/>
            <a:ext cx="800648" cy="685800"/>
          </a:xfrm>
          <a:prstGeom prst="rect">
            <a:avLst/>
          </a:prstGeom>
          <a:noFill/>
          <a:ln w="9525">
            <a:noFill/>
            <a:miter lim="800000"/>
            <a:headEnd/>
            <a:tailEnd/>
          </a:ln>
          <a:effectLst/>
        </p:spPr>
      </p:pic>
      <p:sp>
        <p:nvSpPr>
          <p:cNvPr id="17" name="Rectangle 16"/>
          <p:cNvSpPr/>
          <p:nvPr/>
        </p:nvSpPr>
        <p:spPr>
          <a:xfrm>
            <a:off x="1524000" y="5105400"/>
            <a:ext cx="3308983"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CSE TODAY</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381000" y="381000"/>
            <a:ext cx="2667000" cy="30480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4" name="Rectangle 3"/>
          <p:cNvSpPr/>
          <p:nvPr/>
        </p:nvSpPr>
        <p:spPr>
          <a:xfrm>
            <a:off x="381000" y="381000"/>
            <a:ext cx="2564741" cy="307777"/>
          </a:xfrm>
          <a:prstGeom prst="rect">
            <a:avLst/>
          </a:prstGeom>
        </p:spPr>
        <p:txBody>
          <a:bodyPr wrap="none">
            <a:spAutoFit/>
          </a:bodyPr>
          <a:lstStyle/>
          <a:p>
            <a:r>
              <a:rPr lang="en-US" sz="1400" b="1" dirty="0" smtClean="0">
                <a:solidFill>
                  <a:srgbClr val="FFFF00"/>
                </a:solidFill>
                <a:latin typeface="Times New Roman" pitchFamily="18" charset="0"/>
                <a:cs typeface="Times New Roman" pitchFamily="18" charset="0"/>
              </a:rPr>
              <a:t>The Vision Of The Department</a:t>
            </a:r>
            <a:endParaRPr lang="en-US" sz="1400" b="1" dirty="0">
              <a:solidFill>
                <a:srgbClr val="FFFF00"/>
              </a:solidFill>
              <a:latin typeface="Times New Roman" pitchFamily="18" charset="0"/>
              <a:cs typeface="Times New Roman" pitchFamily="18" charset="0"/>
            </a:endParaRPr>
          </a:p>
        </p:txBody>
      </p:sp>
      <p:sp>
        <p:nvSpPr>
          <p:cNvPr id="1025" name="Rectangle 1"/>
          <p:cNvSpPr>
            <a:spLocks noChangeArrowheads="1"/>
          </p:cNvSpPr>
          <p:nvPr/>
        </p:nvSpPr>
        <p:spPr bwMode="auto">
          <a:xfrm>
            <a:off x="381000" y="838200"/>
            <a:ext cx="6096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Times New Roman" pitchFamily="18" charset="0"/>
                <a:ea typeface="Calibri" pitchFamily="34" charset="0"/>
                <a:cs typeface="Times New Roman" pitchFamily="18" charset="0"/>
              </a:rPr>
              <a:t>To emerge as the center of quality education in Computer Science and Engineering by promoting competent and woman engineers with ethical values to serve the society</a:t>
            </a:r>
            <a:endParaRPr kumimoji="0" lang="en-US" sz="1800" b="0" i="0" u="none" strike="noStrike" cap="none" normalizeH="0" baseline="0" dirty="0" smtClean="0">
              <a:ln>
                <a:noFill/>
              </a:ln>
              <a:effectLst/>
              <a:latin typeface="Times New Roman" pitchFamily="18" charset="0"/>
              <a:cs typeface="Times New Roman" pitchFamily="18" charset="0"/>
            </a:endParaRPr>
          </a:p>
        </p:txBody>
      </p:sp>
      <p:sp>
        <p:nvSpPr>
          <p:cNvPr id="9" name="Pentagon 8"/>
          <p:cNvSpPr/>
          <p:nvPr/>
        </p:nvSpPr>
        <p:spPr>
          <a:xfrm>
            <a:off x="381000" y="1521023"/>
            <a:ext cx="2667000" cy="30480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0" name="Rectangle 9"/>
          <p:cNvSpPr/>
          <p:nvPr/>
        </p:nvSpPr>
        <p:spPr>
          <a:xfrm>
            <a:off x="381000" y="1521023"/>
            <a:ext cx="2685287" cy="307777"/>
          </a:xfrm>
          <a:prstGeom prst="rect">
            <a:avLst/>
          </a:prstGeom>
        </p:spPr>
        <p:txBody>
          <a:bodyPr wrap="none">
            <a:spAutoFit/>
          </a:bodyPr>
          <a:lstStyle/>
          <a:p>
            <a:r>
              <a:rPr lang="en-US" sz="1400" b="1" dirty="0" smtClean="0">
                <a:solidFill>
                  <a:srgbClr val="FFFF00"/>
                </a:solidFill>
                <a:latin typeface="Times New Roman" pitchFamily="18" charset="0"/>
                <a:cs typeface="Times New Roman" pitchFamily="18" charset="0"/>
              </a:rPr>
              <a:t>The Mission Of The Department</a:t>
            </a:r>
            <a:endParaRPr lang="en-US" sz="1400" b="1" dirty="0">
              <a:solidFill>
                <a:srgbClr val="FFFF00"/>
              </a:solidFill>
              <a:latin typeface="Times New Roman" pitchFamily="18" charset="0"/>
              <a:cs typeface="Times New Roman" pitchFamily="18" charset="0"/>
            </a:endParaRPr>
          </a:p>
        </p:txBody>
      </p:sp>
      <p:sp>
        <p:nvSpPr>
          <p:cNvPr id="1026" name="Rectangle 2"/>
          <p:cNvSpPr>
            <a:spLocks noChangeArrowheads="1"/>
          </p:cNvSpPr>
          <p:nvPr/>
        </p:nvSpPr>
        <p:spPr bwMode="auto">
          <a:xfrm>
            <a:off x="316186" y="1905000"/>
            <a:ext cx="6084614"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1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MD1:</a:t>
            </a: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To impart quality education through innovative teaching and learning methods.</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1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MD2:</a:t>
            </a:r>
            <a:r>
              <a:rPr kumimoji="0" lang="en-US"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To inculcate ethical and social values among the students for improving their life skills.</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1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MD3</a:t>
            </a:r>
            <a:r>
              <a:rPr kumimoji="0" lang="en-US"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  </a:t>
            </a: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To facilitate knowledge on updating technologies to meet industry requirements.</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1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MD4</a:t>
            </a:r>
            <a:r>
              <a:rPr kumimoji="0" lang="en-US"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To prepare students for software development, higher education, entrepreneurship, and</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1200" dirty="0" smtClean="0">
                <a:solidFill>
                  <a:srgbClr val="000000"/>
                </a:solidFill>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lifelong learning careers.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Pentagon 12"/>
          <p:cNvSpPr/>
          <p:nvPr/>
        </p:nvSpPr>
        <p:spPr>
          <a:xfrm>
            <a:off x="381000" y="3048000"/>
            <a:ext cx="1447800" cy="30480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027" name="Rectangle 3"/>
          <p:cNvSpPr>
            <a:spLocks noChangeArrowheads="1"/>
          </p:cNvSpPr>
          <p:nvPr/>
        </p:nvSpPr>
        <p:spPr bwMode="auto">
          <a:xfrm>
            <a:off x="391330" y="3045023"/>
            <a:ext cx="136127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Principal Desk </a:t>
            </a:r>
            <a:endParaRPr kumimoji="0" lang="en-US" sz="1400" b="1" i="0" u="none" strike="noStrike" cap="none" normalizeH="0" baseline="0" dirty="0" smtClean="0">
              <a:ln>
                <a:noFill/>
              </a:ln>
              <a:solidFill>
                <a:srgbClr val="FFFF00"/>
              </a:solidFill>
              <a:effectLst/>
              <a:latin typeface="Arial" pitchFamily="34" charset="0"/>
              <a:cs typeface="Arial" pitchFamily="34" charset="0"/>
            </a:endParaRPr>
          </a:p>
        </p:txBody>
      </p:sp>
      <p:sp>
        <p:nvSpPr>
          <p:cNvPr id="1028" name="Rectangle 4"/>
          <p:cNvSpPr>
            <a:spLocks noChangeArrowheads="1"/>
          </p:cNvSpPr>
          <p:nvPr/>
        </p:nvSpPr>
        <p:spPr bwMode="auto">
          <a:xfrm>
            <a:off x="381000" y="3352800"/>
            <a:ext cx="62484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is a matter of great pride and satisfaction for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Malineni</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Lakshmaiah</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Women</a:t>
            </a:r>
            <a:r>
              <a:rPr kumimoji="0" lang="en-US"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Engineering College to bring out the News Letter </a:t>
            </a:r>
            <a:r>
              <a:rPr kumimoji="0" lang="en-US"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CSE TODAY</a:t>
            </a:r>
            <a:r>
              <a:rPr kumimoji="0" lang="en-US"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Released from the Department of Computer Science and Engineering.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College has made tremendous progress in all areas academic, non-academics, capacity building relevant to staff and students.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 name="Picture 15"/>
          <p:cNvPicPr/>
          <p:nvPr/>
        </p:nvPicPr>
        <p:blipFill>
          <a:blip r:embed="rId2"/>
          <a:srcRect/>
          <a:stretch>
            <a:fillRect/>
          </a:stretch>
        </p:blipFill>
        <p:spPr bwMode="auto">
          <a:xfrm>
            <a:off x="2895600" y="4419600"/>
            <a:ext cx="1295400" cy="1371600"/>
          </a:xfrm>
          <a:prstGeom prst="round2DiagRect">
            <a:avLst>
              <a:gd name="adj1" fmla="val 16667"/>
              <a:gd name="adj2" fmla="val 0"/>
            </a:avLst>
          </a:prstGeom>
          <a:ln w="3175" cap="sq">
            <a:solidFill>
              <a:srgbClr val="FFFFFF"/>
            </a:solidFill>
            <a:miter lim="800000"/>
          </a:ln>
          <a:effectLst>
            <a:outerShdw blurRad="254000" algn="tl" rotWithShape="0">
              <a:srgbClr val="000000">
                <a:alpha val="43000"/>
              </a:srgbClr>
            </a:outerShdw>
          </a:effectLst>
        </p:spPr>
      </p:pic>
      <p:sp>
        <p:nvSpPr>
          <p:cNvPr id="1029" name="Rectangle 5"/>
          <p:cNvSpPr>
            <a:spLocks noChangeArrowheads="1"/>
          </p:cNvSpPr>
          <p:nvPr/>
        </p:nvSpPr>
        <p:spPr bwMode="auto">
          <a:xfrm>
            <a:off x="381000" y="5791200"/>
            <a:ext cx="62484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College has achieved another milestone in getting NBA (National Board of Accreditation).And ISO 9001::2015</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 am confident that this issue of Department News Letter will send a positive signal to the staff, students and the person who are interested in the Technical education and Technology based activities.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 News Letter is like a mirror which reflects the clear picture of all sorts of activities undertaken by a Department and develops writing skills among students in particular and teaching faculty in general.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 congratulate the Editorial Board of this News Letter who have played wonderful role in accomplishing the task in Record time.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 express my deep sense of gratitude to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Dr.G.RamaSwamy</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HOD,CSE under whose guidance this Technical work has been undertaken and completed within the stipulated time.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Also my heartfelt Congratulations to staff members and Students for their fruitful effort. With Best Wishes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381000" y="609600"/>
            <a:ext cx="1981200" cy="30480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3" name="Rectangle 3"/>
          <p:cNvSpPr>
            <a:spLocks noChangeArrowheads="1"/>
          </p:cNvSpPr>
          <p:nvPr/>
        </p:nvSpPr>
        <p:spPr bwMode="auto">
          <a:xfrm>
            <a:off x="391330" y="606623"/>
            <a:ext cx="197515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n-US" sz="1400" b="1" dirty="0" smtClean="0">
                <a:solidFill>
                  <a:srgbClr val="FFFF00"/>
                </a:solidFill>
                <a:latin typeface="Times New Roman" pitchFamily="18" charset="0"/>
                <a:cs typeface="Times New Roman" pitchFamily="18" charset="0"/>
              </a:rPr>
              <a:t>About The Department</a:t>
            </a:r>
            <a:endParaRPr kumimoji="0" lang="en-US" sz="1400" b="1" i="0" u="none" strike="noStrike" cap="none" normalizeH="0" baseline="0" dirty="0" smtClean="0">
              <a:ln>
                <a:noFill/>
              </a:ln>
              <a:solidFill>
                <a:srgbClr val="FFFF00"/>
              </a:solidFill>
              <a:effectLst/>
              <a:latin typeface="Times New Roman" pitchFamily="18" charset="0"/>
              <a:cs typeface="Times New Roman" pitchFamily="18" charset="0"/>
            </a:endParaRPr>
          </a:p>
        </p:txBody>
      </p:sp>
      <p:pic>
        <p:nvPicPr>
          <p:cNvPr id="15361" name="Picture 5"/>
          <p:cNvPicPr>
            <a:picLocks noChangeAspect="1" noChangeArrowheads="1"/>
          </p:cNvPicPr>
          <p:nvPr/>
        </p:nvPicPr>
        <p:blipFill>
          <a:blip r:embed="rId2"/>
          <a:srcRect/>
          <a:stretch>
            <a:fillRect/>
          </a:stretch>
        </p:blipFill>
        <p:spPr bwMode="auto">
          <a:xfrm>
            <a:off x="2115623" y="4800600"/>
            <a:ext cx="2064495" cy="1846659"/>
          </a:xfrm>
          <a:prstGeom prst="round2DiagRect">
            <a:avLst>
              <a:gd name="adj1" fmla="val 16667"/>
              <a:gd name="adj2" fmla="val 0"/>
            </a:avLst>
          </a:prstGeom>
          <a:ln w="3175" cap="sq">
            <a:solidFill>
              <a:srgbClr val="FFFFFF"/>
            </a:solidFill>
            <a:miter lim="800000"/>
          </a:ln>
          <a:effectLst>
            <a:outerShdw blurRad="254000" algn="tl" rotWithShape="0">
              <a:srgbClr val="000000">
                <a:alpha val="43000"/>
              </a:srgbClr>
            </a:outerShdw>
          </a:effectLst>
        </p:spPr>
      </p:pic>
      <p:sp>
        <p:nvSpPr>
          <p:cNvPr id="15364" name="Rectangle 4"/>
          <p:cNvSpPr>
            <a:spLocks noChangeArrowheads="1"/>
          </p:cNvSpPr>
          <p:nvPr/>
        </p:nvSpPr>
        <p:spPr bwMode="auto">
          <a:xfrm>
            <a:off x="304800" y="1208544"/>
            <a:ext cx="6248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Malineni</a:t>
            </a: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Lakshmaiah</a:t>
            </a: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Women’s Engineering College is one of the leading Engineering Colleges, helping students to realize their dreams and to become valuable assets to the nation. The Department is committed to academic excellence in the fields of Computer Science, leading to develop students through academia and industry linkages.</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365" name="Rectangle 5"/>
          <p:cNvSpPr>
            <a:spLocks noChangeArrowheads="1"/>
          </p:cNvSpPr>
          <p:nvPr/>
        </p:nvSpPr>
        <p:spPr bwMode="auto">
          <a:xfrm>
            <a:off x="304800" y="2014478"/>
            <a:ext cx="6172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 Department of CSE started its journey of UG program </a:t>
            </a:r>
            <a:r>
              <a:rPr kumimoji="0" lang="en-US"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B.Tech</a:t>
            </a: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(CSE) in the year 2008 with an intake of 90 and PG program </a:t>
            </a:r>
            <a:r>
              <a:rPr kumimoji="0" lang="en-US"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M.Tech</a:t>
            </a: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(CSE) in the year 2012 initially with an intake of 24. At present the department has expanded to 360  students with 2 UG programs, </a:t>
            </a:r>
            <a:r>
              <a:rPr kumimoji="0" lang="en-US"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B.Tech</a:t>
            </a: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(CSE), and </a:t>
            </a:r>
            <a:r>
              <a:rPr kumimoji="0" lang="en-US"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B.Tech</a:t>
            </a: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CSE (Data Science). Currently the department runs PG program </a:t>
            </a:r>
            <a:r>
              <a:rPr kumimoji="0" lang="en-US" sz="1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M.Tech</a:t>
            </a: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(Artificial Intelligence) from the year 2022 with an intake of 12.</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367" name="Rectangle 7"/>
          <p:cNvSpPr>
            <a:spLocks noChangeArrowheads="1"/>
          </p:cNvSpPr>
          <p:nvPr/>
        </p:nvSpPr>
        <p:spPr bwMode="auto">
          <a:xfrm>
            <a:off x="304800" y="3030141"/>
            <a:ext cx="61722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 intellectual ambiance in the Department of IT is conducive for the holistic development of the students. The main idea of the department is to equip young minds with technical skills, along with ethical values, so that they can make a meaningful contribution towards the development of country in the field of Computer Science and Engineering.</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lvl="0" algn="just" fontAlgn="base">
              <a:spcBef>
                <a:spcPct val="0"/>
              </a:spcBef>
              <a:spcAft>
                <a:spcPct val="0"/>
              </a:spcAft>
            </a:pPr>
            <a:r>
              <a:rPr lang="en-US" sz="1200" dirty="0" smtClean="0">
                <a:solidFill>
                  <a:srgbClr val="000000"/>
                </a:solidFill>
                <a:latin typeface="Times New Roman" pitchFamily="18" charset="0"/>
                <a:ea typeface="Times New Roman" pitchFamily="18" charset="0"/>
                <a:cs typeface="Times New Roman" pitchFamily="18" charset="0"/>
              </a:rPr>
              <a:t>The Department has a team of good experienced and motivated academicians whose expertise spans the range of disciplines in Computer Science stream. There is a healthy work-culture and the students are eager to coup with the changes and demands of the Industry and Society.</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9" name="Rectangle 9"/>
          <p:cNvSpPr>
            <a:spLocks noChangeArrowheads="1"/>
          </p:cNvSpPr>
          <p:nvPr/>
        </p:nvSpPr>
        <p:spPr bwMode="auto">
          <a:xfrm>
            <a:off x="304800" y="6763941"/>
            <a:ext cx="62484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 Department goal is to provide students with a balance of intellectual and practical experiences that enable them to serve a variety of societal needs. In the department, students are nurtured to become best Software Professionals or Team Leaders in Industry or become Entrepreneurs in their own innovative way. Faculty also teach the students to work in teams, share their ideas, present, improve communication skills and join creative teams that make a positive difference.</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1200" dirty="0" smtClean="0">
              <a:solidFill>
                <a:srgbClr val="000000"/>
              </a:solidFill>
              <a:latin typeface="Times New Roman" pitchFamily="18" charset="0"/>
              <a:cs typeface="Times New Roman" pitchFamily="18" charset="0"/>
            </a:endParaRPr>
          </a:p>
          <a:p>
            <a:pPr algn="just" fontAlgn="base">
              <a:spcBef>
                <a:spcPct val="0"/>
              </a:spcBef>
              <a:spcAft>
                <a:spcPct val="0"/>
              </a:spcAft>
            </a:pPr>
            <a:r>
              <a:rPr lang="en-US" sz="1200" dirty="0" smtClean="0">
                <a:latin typeface="Times New Roman" pitchFamily="18" charset="0"/>
                <a:cs typeface="Times New Roman" pitchFamily="18" charset="0"/>
              </a:rPr>
              <a:t>On behalf of the administration, Computer Science Department welcomes the students and wish them bright journey of learning in the field of Computer Science.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381000" y="609600"/>
            <a:ext cx="1676400" cy="30480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3" name="Rectangle 3"/>
          <p:cNvSpPr>
            <a:spLocks noChangeArrowheads="1"/>
          </p:cNvSpPr>
          <p:nvPr/>
        </p:nvSpPr>
        <p:spPr bwMode="auto">
          <a:xfrm>
            <a:off x="391330" y="606623"/>
            <a:ext cx="163051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n-US" sz="1400" b="1" dirty="0" smtClean="0">
                <a:solidFill>
                  <a:srgbClr val="FFFF00"/>
                </a:solidFill>
                <a:latin typeface="Times New Roman" pitchFamily="18" charset="0"/>
                <a:cs typeface="Times New Roman" pitchFamily="18" charset="0"/>
              </a:rPr>
              <a:t>Paper Publications</a:t>
            </a:r>
            <a:endParaRPr lang="en-US" sz="1400" dirty="0">
              <a:solidFill>
                <a:srgbClr val="FFFF00"/>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457200" y="1143000"/>
          <a:ext cx="6019800" cy="1508760"/>
        </p:xfrm>
        <a:graphic>
          <a:graphicData uri="http://schemas.openxmlformats.org/drawingml/2006/table">
            <a:tbl>
              <a:tblPr>
                <a:tableStyleId>{3C2FFA5D-87B4-456A-9821-1D502468CF0F}</a:tableStyleId>
              </a:tblPr>
              <a:tblGrid>
                <a:gridCol w="481263"/>
                <a:gridCol w="1118937"/>
                <a:gridCol w="1371600"/>
                <a:gridCol w="838200"/>
                <a:gridCol w="914400"/>
                <a:gridCol w="609600"/>
                <a:gridCol w="685800"/>
              </a:tblGrid>
              <a:tr h="393218">
                <a:tc>
                  <a:txBody>
                    <a:bodyPr/>
                    <a:lstStyle/>
                    <a:p>
                      <a:pPr algn="ctr">
                        <a:lnSpc>
                          <a:spcPct val="100000"/>
                        </a:lnSpc>
                        <a:spcAft>
                          <a:spcPts val="1000"/>
                        </a:spcAft>
                      </a:pPr>
                      <a:r>
                        <a:rPr lang="en-US" sz="1100" b="1" dirty="0" err="1" smtClean="0">
                          <a:solidFill>
                            <a:srgbClr val="FF0000"/>
                          </a:solidFill>
                          <a:latin typeface="Times New Roman" pitchFamily="18" charset="0"/>
                          <a:cs typeface="Times New Roman" pitchFamily="18" charset="0"/>
                        </a:rPr>
                        <a:t>S.No</a:t>
                      </a:r>
                      <a:endParaRPr lang="en-US" sz="1100" b="1" dirty="0">
                        <a:solidFill>
                          <a:srgbClr val="FF0000"/>
                        </a:solidFill>
                        <a:latin typeface="Times New Roman" pitchFamily="18" charset="0"/>
                        <a:ea typeface="Calibri"/>
                        <a:cs typeface="Times New Roman" pitchFamily="18" charset="0"/>
                      </a:endParaRPr>
                    </a:p>
                  </a:txBody>
                  <a:tcPr marL="46627" marR="46627" marT="0" marB="0"/>
                </a:tc>
                <a:tc>
                  <a:txBody>
                    <a:bodyPr/>
                    <a:lstStyle/>
                    <a:p>
                      <a:pPr algn="ctr">
                        <a:lnSpc>
                          <a:spcPct val="100000"/>
                        </a:lnSpc>
                        <a:spcAft>
                          <a:spcPts val="1000"/>
                        </a:spcAft>
                      </a:pPr>
                      <a:r>
                        <a:rPr lang="en-US" sz="1100" b="1" dirty="0">
                          <a:solidFill>
                            <a:srgbClr val="FF0000"/>
                          </a:solidFill>
                          <a:latin typeface="Times New Roman" pitchFamily="18" charset="0"/>
                          <a:cs typeface="Times New Roman" pitchFamily="18" charset="0"/>
                        </a:rPr>
                        <a:t>Name of the faculty</a:t>
                      </a:r>
                      <a:endParaRPr lang="en-US" sz="1100" b="1" dirty="0">
                        <a:solidFill>
                          <a:srgbClr val="FF0000"/>
                        </a:solidFill>
                        <a:latin typeface="Times New Roman" pitchFamily="18" charset="0"/>
                        <a:ea typeface="Calibri"/>
                        <a:cs typeface="Times New Roman" pitchFamily="18" charset="0"/>
                      </a:endParaRPr>
                    </a:p>
                  </a:txBody>
                  <a:tcPr marL="46627" marR="46627" marT="0" marB="0"/>
                </a:tc>
                <a:tc>
                  <a:txBody>
                    <a:bodyPr/>
                    <a:lstStyle/>
                    <a:p>
                      <a:pPr algn="ctr">
                        <a:lnSpc>
                          <a:spcPct val="100000"/>
                        </a:lnSpc>
                        <a:spcAft>
                          <a:spcPts val="1000"/>
                        </a:spcAft>
                      </a:pPr>
                      <a:r>
                        <a:rPr lang="en-US" sz="1100" b="1" dirty="0">
                          <a:solidFill>
                            <a:srgbClr val="FF0000"/>
                          </a:solidFill>
                          <a:latin typeface="Times New Roman" pitchFamily="18" charset="0"/>
                          <a:cs typeface="Times New Roman" pitchFamily="18" charset="0"/>
                        </a:rPr>
                        <a:t>Title of the Paper</a:t>
                      </a:r>
                      <a:endParaRPr lang="en-US" sz="1100" b="1" dirty="0">
                        <a:solidFill>
                          <a:srgbClr val="FF0000"/>
                        </a:solidFill>
                        <a:latin typeface="Times New Roman" pitchFamily="18" charset="0"/>
                        <a:ea typeface="Calibri"/>
                        <a:cs typeface="Times New Roman" pitchFamily="18" charset="0"/>
                      </a:endParaRPr>
                    </a:p>
                  </a:txBody>
                  <a:tcPr marL="46627" marR="46627" marT="0" marB="0"/>
                </a:tc>
                <a:tc>
                  <a:txBody>
                    <a:bodyPr/>
                    <a:lstStyle/>
                    <a:p>
                      <a:pPr algn="ctr">
                        <a:lnSpc>
                          <a:spcPct val="100000"/>
                        </a:lnSpc>
                        <a:spcAft>
                          <a:spcPts val="1000"/>
                        </a:spcAft>
                      </a:pPr>
                      <a:r>
                        <a:rPr lang="en-US" sz="1100" b="1" dirty="0">
                          <a:solidFill>
                            <a:srgbClr val="FF0000"/>
                          </a:solidFill>
                          <a:latin typeface="Times New Roman" pitchFamily="18" charset="0"/>
                          <a:cs typeface="Times New Roman" pitchFamily="18" charset="0"/>
                        </a:rPr>
                        <a:t>Name of the Journal</a:t>
                      </a:r>
                      <a:endParaRPr lang="en-US" sz="1100" b="1" dirty="0">
                        <a:solidFill>
                          <a:srgbClr val="FF0000"/>
                        </a:solidFill>
                        <a:latin typeface="Times New Roman" pitchFamily="18" charset="0"/>
                        <a:ea typeface="Calibri"/>
                        <a:cs typeface="Times New Roman" pitchFamily="18" charset="0"/>
                      </a:endParaRPr>
                    </a:p>
                  </a:txBody>
                  <a:tcPr marL="46627" marR="46627" marT="0" marB="0"/>
                </a:tc>
                <a:tc>
                  <a:txBody>
                    <a:bodyPr/>
                    <a:lstStyle/>
                    <a:p>
                      <a:pPr algn="ctr">
                        <a:lnSpc>
                          <a:spcPct val="100000"/>
                        </a:lnSpc>
                        <a:spcAft>
                          <a:spcPts val="1000"/>
                        </a:spcAft>
                      </a:pPr>
                      <a:r>
                        <a:rPr lang="en-US" sz="1100" b="1" dirty="0" err="1">
                          <a:solidFill>
                            <a:srgbClr val="FF0000"/>
                          </a:solidFill>
                          <a:latin typeface="Times New Roman" pitchFamily="18" charset="0"/>
                          <a:cs typeface="Times New Roman" pitchFamily="18" charset="0"/>
                        </a:rPr>
                        <a:t>Volume,Issue</a:t>
                      </a:r>
                      <a:r>
                        <a:rPr lang="en-US" sz="1100" b="1" dirty="0">
                          <a:solidFill>
                            <a:srgbClr val="FF0000"/>
                          </a:solidFill>
                          <a:latin typeface="Times New Roman" pitchFamily="18" charset="0"/>
                          <a:cs typeface="Times New Roman" pitchFamily="18" charset="0"/>
                        </a:rPr>
                        <a:t> no &amp;page Number</a:t>
                      </a:r>
                      <a:endParaRPr lang="en-US" sz="1100" b="1" dirty="0">
                        <a:solidFill>
                          <a:srgbClr val="FF0000"/>
                        </a:solidFill>
                        <a:latin typeface="Times New Roman" pitchFamily="18" charset="0"/>
                        <a:ea typeface="Calibri"/>
                        <a:cs typeface="Times New Roman" pitchFamily="18" charset="0"/>
                      </a:endParaRPr>
                    </a:p>
                  </a:txBody>
                  <a:tcPr marL="46627" marR="46627" marT="0" marB="0"/>
                </a:tc>
                <a:tc>
                  <a:txBody>
                    <a:bodyPr/>
                    <a:lstStyle/>
                    <a:p>
                      <a:pPr algn="ctr">
                        <a:lnSpc>
                          <a:spcPct val="100000"/>
                        </a:lnSpc>
                        <a:spcAft>
                          <a:spcPts val="1000"/>
                        </a:spcAft>
                      </a:pPr>
                      <a:r>
                        <a:rPr lang="en-US" sz="1100" b="1" dirty="0">
                          <a:solidFill>
                            <a:srgbClr val="FF0000"/>
                          </a:solidFill>
                          <a:latin typeface="Times New Roman" pitchFamily="18" charset="0"/>
                          <a:cs typeface="Times New Roman" pitchFamily="18" charset="0"/>
                        </a:rPr>
                        <a:t>ISSN Number</a:t>
                      </a:r>
                      <a:endParaRPr lang="en-US" sz="1100" b="1" dirty="0">
                        <a:solidFill>
                          <a:srgbClr val="FF0000"/>
                        </a:solidFill>
                        <a:latin typeface="Times New Roman" pitchFamily="18" charset="0"/>
                        <a:ea typeface="Calibri"/>
                        <a:cs typeface="Times New Roman" pitchFamily="18" charset="0"/>
                      </a:endParaRPr>
                    </a:p>
                  </a:txBody>
                  <a:tcPr marL="46627" marR="46627" marT="0" marB="0"/>
                </a:tc>
                <a:tc>
                  <a:txBody>
                    <a:bodyPr/>
                    <a:lstStyle/>
                    <a:p>
                      <a:pPr algn="ctr">
                        <a:lnSpc>
                          <a:spcPct val="100000"/>
                        </a:lnSpc>
                        <a:spcAft>
                          <a:spcPts val="1000"/>
                        </a:spcAft>
                      </a:pPr>
                      <a:r>
                        <a:rPr lang="en-US" sz="1100" b="1" dirty="0">
                          <a:solidFill>
                            <a:srgbClr val="FF0000"/>
                          </a:solidFill>
                          <a:latin typeface="Times New Roman" pitchFamily="18" charset="0"/>
                          <a:cs typeface="Times New Roman" pitchFamily="18" charset="0"/>
                        </a:rPr>
                        <a:t>Date</a:t>
                      </a:r>
                      <a:endParaRPr lang="en-US" sz="1100" b="1" dirty="0">
                        <a:solidFill>
                          <a:srgbClr val="FF0000"/>
                        </a:solidFill>
                        <a:latin typeface="Times New Roman" pitchFamily="18" charset="0"/>
                        <a:ea typeface="Calibri"/>
                        <a:cs typeface="Times New Roman" pitchFamily="18" charset="0"/>
                      </a:endParaRPr>
                    </a:p>
                  </a:txBody>
                  <a:tcPr marL="46627" marR="46627" marT="0" marB="0"/>
                </a:tc>
              </a:tr>
              <a:tr h="917508">
                <a:tc>
                  <a:txBody>
                    <a:bodyPr/>
                    <a:lstStyle/>
                    <a:p>
                      <a:pPr>
                        <a:lnSpc>
                          <a:spcPct val="100000"/>
                        </a:lnSpc>
                        <a:spcAft>
                          <a:spcPts val="1000"/>
                        </a:spcAft>
                      </a:pPr>
                      <a:r>
                        <a:rPr lang="en-US" sz="1100">
                          <a:latin typeface="Times New Roman" pitchFamily="18" charset="0"/>
                          <a:cs typeface="Times New Roman" pitchFamily="18" charset="0"/>
                        </a:rPr>
                        <a:t>1</a:t>
                      </a:r>
                      <a:endParaRPr lang="en-US" sz="1100">
                        <a:latin typeface="Times New Roman" pitchFamily="18" charset="0"/>
                        <a:ea typeface="Calibri"/>
                        <a:cs typeface="Times New Roman" pitchFamily="18" charset="0"/>
                      </a:endParaRPr>
                    </a:p>
                  </a:txBody>
                  <a:tcPr marL="46627" marR="46627" marT="0" marB="0"/>
                </a:tc>
                <a:tc>
                  <a:txBody>
                    <a:bodyPr/>
                    <a:lstStyle/>
                    <a:p>
                      <a:pPr>
                        <a:lnSpc>
                          <a:spcPct val="100000"/>
                        </a:lnSpc>
                        <a:spcAft>
                          <a:spcPts val="1000"/>
                        </a:spcAft>
                      </a:pPr>
                      <a:r>
                        <a:rPr lang="en-US" sz="1100" dirty="0" err="1">
                          <a:latin typeface="Times New Roman" pitchFamily="18" charset="0"/>
                          <a:cs typeface="Times New Roman" pitchFamily="18" charset="0"/>
                        </a:rPr>
                        <a:t>Sudhakar</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Vecha</a:t>
                      </a:r>
                      <a:endParaRPr lang="en-US" sz="1100" dirty="0">
                        <a:latin typeface="Times New Roman" pitchFamily="18" charset="0"/>
                        <a:ea typeface="Calibri"/>
                        <a:cs typeface="Times New Roman" pitchFamily="18" charset="0"/>
                      </a:endParaRPr>
                    </a:p>
                  </a:txBody>
                  <a:tcPr marL="46627" marR="46627" marT="0" marB="0"/>
                </a:tc>
                <a:tc>
                  <a:txBody>
                    <a:bodyPr/>
                    <a:lstStyle/>
                    <a:p>
                      <a:pPr>
                        <a:lnSpc>
                          <a:spcPct val="100000"/>
                        </a:lnSpc>
                        <a:spcAft>
                          <a:spcPts val="1000"/>
                        </a:spcAft>
                      </a:pPr>
                      <a:r>
                        <a:rPr lang="en-US" sz="1100" dirty="0">
                          <a:latin typeface="Times New Roman" pitchFamily="18" charset="0"/>
                          <a:cs typeface="Times New Roman" pitchFamily="18" charset="0"/>
                        </a:rPr>
                        <a:t>A Novel Artificial Intelligence And COVID-19:Deep Learning Approaches for Diagnosis and Treatment</a:t>
                      </a:r>
                      <a:endParaRPr lang="en-US" sz="1100" dirty="0">
                        <a:latin typeface="Times New Roman" pitchFamily="18" charset="0"/>
                        <a:ea typeface="Calibri"/>
                        <a:cs typeface="Times New Roman" pitchFamily="18" charset="0"/>
                      </a:endParaRPr>
                    </a:p>
                  </a:txBody>
                  <a:tcPr marL="46627" marR="46627" marT="0" marB="0"/>
                </a:tc>
                <a:tc>
                  <a:txBody>
                    <a:bodyPr/>
                    <a:lstStyle/>
                    <a:p>
                      <a:pPr>
                        <a:lnSpc>
                          <a:spcPct val="100000"/>
                        </a:lnSpc>
                        <a:spcAft>
                          <a:spcPts val="1000"/>
                        </a:spcAft>
                      </a:pPr>
                      <a:r>
                        <a:rPr lang="en-US" sz="1100" dirty="0">
                          <a:latin typeface="Times New Roman" pitchFamily="18" charset="0"/>
                          <a:cs typeface="Times New Roman" pitchFamily="18" charset="0"/>
                        </a:rPr>
                        <a:t>JES</a:t>
                      </a:r>
                      <a:endParaRPr lang="en-US" sz="1100" dirty="0">
                        <a:latin typeface="Times New Roman" pitchFamily="18" charset="0"/>
                        <a:ea typeface="Calibri"/>
                        <a:cs typeface="Times New Roman" pitchFamily="18" charset="0"/>
                      </a:endParaRPr>
                    </a:p>
                  </a:txBody>
                  <a:tcPr marL="46627" marR="46627" marT="0" marB="0"/>
                </a:tc>
                <a:tc>
                  <a:txBody>
                    <a:bodyPr/>
                    <a:lstStyle/>
                    <a:p>
                      <a:pPr>
                        <a:lnSpc>
                          <a:spcPct val="100000"/>
                        </a:lnSpc>
                        <a:spcAft>
                          <a:spcPts val="1000"/>
                        </a:spcAft>
                      </a:pPr>
                      <a:r>
                        <a:rPr lang="en-US" sz="1100" dirty="0" err="1">
                          <a:latin typeface="Times New Roman" pitchFamily="18" charset="0"/>
                          <a:cs typeface="Times New Roman" pitchFamily="18" charset="0"/>
                        </a:rPr>
                        <a:t>Vol</a:t>
                      </a:r>
                      <a:r>
                        <a:rPr lang="en-US" sz="1100" dirty="0">
                          <a:latin typeface="Times New Roman" pitchFamily="18" charset="0"/>
                          <a:cs typeface="Times New Roman" pitchFamily="18" charset="0"/>
                        </a:rPr>
                        <a:t> -12</a:t>
                      </a:r>
                      <a:r>
                        <a:rPr lang="en-US" sz="1100" dirty="0" smtClean="0">
                          <a:latin typeface="Times New Roman" pitchFamily="18" charset="0"/>
                          <a:cs typeface="Times New Roman" pitchFamily="18" charset="0"/>
                        </a:rPr>
                        <a:t>,</a:t>
                      </a:r>
                    </a:p>
                    <a:p>
                      <a:pPr>
                        <a:lnSpc>
                          <a:spcPct val="100000"/>
                        </a:lnSpc>
                        <a:spcAft>
                          <a:spcPts val="1000"/>
                        </a:spcAft>
                      </a:pPr>
                      <a:r>
                        <a:rPr lang="en-US" sz="1100" dirty="0" smtClean="0">
                          <a:latin typeface="Times New Roman" pitchFamily="18" charset="0"/>
                          <a:cs typeface="Times New Roman" pitchFamily="18" charset="0"/>
                        </a:rPr>
                        <a:t>issue 11,pageNo-230-240</a:t>
                      </a:r>
                      <a:endParaRPr lang="en-US" sz="1100" dirty="0">
                        <a:latin typeface="Times New Roman" pitchFamily="18" charset="0"/>
                        <a:ea typeface="Calibri"/>
                        <a:cs typeface="Times New Roman" pitchFamily="18" charset="0"/>
                      </a:endParaRPr>
                    </a:p>
                  </a:txBody>
                  <a:tcPr marL="46627" marR="46627" marT="0" marB="0"/>
                </a:tc>
                <a:tc>
                  <a:txBody>
                    <a:bodyPr/>
                    <a:lstStyle/>
                    <a:p>
                      <a:pPr>
                        <a:lnSpc>
                          <a:spcPct val="100000"/>
                        </a:lnSpc>
                        <a:spcAft>
                          <a:spcPts val="1000"/>
                        </a:spcAft>
                      </a:pPr>
                      <a:r>
                        <a:rPr lang="en-US" sz="1100" dirty="0">
                          <a:latin typeface="Times New Roman" pitchFamily="18" charset="0"/>
                          <a:cs typeface="Times New Roman" pitchFamily="18" charset="0"/>
                        </a:rPr>
                        <a:t>0377-9254</a:t>
                      </a:r>
                      <a:endParaRPr lang="en-US" sz="1100" dirty="0">
                        <a:latin typeface="Times New Roman" pitchFamily="18" charset="0"/>
                        <a:ea typeface="Calibri"/>
                        <a:cs typeface="Times New Roman" pitchFamily="18" charset="0"/>
                      </a:endParaRPr>
                    </a:p>
                  </a:txBody>
                  <a:tcPr marL="46627" marR="46627" marT="0" marB="0"/>
                </a:tc>
                <a:tc>
                  <a:txBody>
                    <a:bodyPr/>
                    <a:lstStyle/>
                    <a:p>
                      <a:pPr>
                        <a:lnSpc>
                          <a:spcPct val="100000"/>
                        </a:lnSpc>
                        <a:spcAft>
                          <a:spcPts val="1000"/>
                        </a:spcAft>
                      </a:pPr>
                      <a:r>
                        <a:rPr lang="en-US" sz="1100" dirty="0">
                          <a:latin typeface="Times New Roman" pitchFamily="18" charset="0"/>
                          <a:cs typeface="Times New Roman" pitchFamily="18" charset="0"/>
                        </a:rPr>
                        <a:t>Nov,2021</a:t>
                      </a:r>
                      <a:endParaRPr lang="en-US" sz="1100" dirty="0">
                        <a:latin typeface="Times New Roman" pitchFamily="18" charset="0"/>
                        <a:ea typeface="Calibri"/>
                        <a:cs typeface="Times New Roman" pitchFamily="18" charset="0"/>
                      </a:endParaRPr>
                    </a:p>
                  </a:txBody>
                  <a:tcPr marL="46627" marR="46627" marT="0" marB="0"/>
                </a:tc>
              </a:tr>
            </a:tbl>
          </a:graphicData>
        </a:graphic>
      </p:graphicFrame>
      <p:sp>
        <p:nvSpPr>
          <p:cNvPr id="6" name="Pentagon 5"/>
          <p:cNvSpPr/>
          <p:nvPr/>
        </p:nvSpPr>
        <p:spPr>
          <a:xfrm>
            <a:off x="381000" y="3138845"/>
            <a:ext cx="4038600" cy="45720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7" name="Rectangle 3"/>
          <p:cNvSpPr>
            <a:spLocks noChangeArrowheads="1"/>
          </p:cNvSpPr>
          <p:nvPr/>
        </p:nvSpPr>
        <p:spPr bwMode="auto">
          <a:xfrm>
            <a:off x="381000" y="3102114"/>
            <a:ext cx="3962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dirty="0" smtClean="0">
                <a:solidFill>
                  <a:srgbClr val="FFFF00"/>
                </a:solidFill>
                <a:latin typeface="Times New Roman" pitchFamily="18" charset="0"/>
                <a:cs typeface="Times New Roman" pitchFamily="18" charset="0"/>
              </a:rPr>
              <a:t>5 Days Workshop on Cyber Security held on </a:t>
            </a:r>
          </a:p>
          <a:p>
            <a:r>
              <a:rPr lang="en-US" sz="1400" b="1" dirty="0" smtClean="0">
                <a:solidFill>
                  <a:srgbClr val="FFFF00"/>
                </a:solidFill>
                <a:latin typeface="Times New Roman" pitchFamily="18" charset="0"/>
                <a:cs typeface="Times New Roman" pitchFamily="18" charset="0"/>
              </a:rPr>
              <a:t>21/12/2021 Conducted By  </a:t>
            </a:r>
            <a:r>
              <a:rPr lang="en-US" sz="1400" b="1" dirty="0" err="1" smtClean="0">
                <a:solidFill>
                  <a:srgbClr val="FFFF00"/>
                </a:solidFill>
                <a:latin typeface="Times New Roman" pitchFamily="18" charset="0"/>
                <a:cs typeface="Times New Roman" pitchFamily="18" charset="0"/>
              </a:rPr>
              <a:t>Supraja</a:t>
            </a:r>
            <a:r>
              <a:rPr lang="en-US" sz="1400" b="1" dirty="0" smtClean="0">
                <a:solidFill>
                  <a:srgbClr val="FFFF00"/>
                </a:solidFill>
                <a:latin typeface="Times New Roman" pitchFamily="18" charset="0"/>
                <a:cs typeface="Times New Roman" pitchFamily="18" charset="0"/>
              </a:rPr>
              <a:t>   Technologies</a:t>
            </a:r>
          </a:p>
          <a:p>
            <a:endParaRPr lang="en-US" sz="1200" b="1" dirty="0">
              <a:solidFill>
                <a:srgbClr val="FFFF00"/>
              </a:solidFill>
              <a:latin typeface="Times New Roman" pitchFamily="18" charset="0"/>
              <a:cs typeface="Times New Roman" pitchFamily="18" charset="0"/>
            </a:endParaRPr>
          </a:p>
        </p:txBody>
      </p:sp>
      <p:pic>
        <p:nvPicPr>
          <p:cNvPr id="8" name="Picture 7" descr="C:\Users\admin\Downloads\20211221_113826.jpg"/>
          <p:cNvPicPr/>
          <p:nvPr/>
        </p:nvPicPr>
        <p:blipFill>
          <a:blip r:embed="rId2" cstate="print"/>
          <a:srcRect/>
          <a:stretch>
            <a:fillRect/>
          </a:stretch>
        </p:blipFill>
        <p:spPr bwMode="auto">
          <a:xfrm>
            <a:off x="381000" y="3886200"/>
            <a:ext cx="2971800" cy="1704634"/>
          </a:xfrm>
          <a:prstGeom prst="snip2DiagRect">
            <a:avLst/>
          </a:prstGeom>
          <a:solidFill>
            <a:srgbClr val="FFFFFF">
              <a:shade val="85000"/>
            </a:srgbClr>
          </a:solidFill>
          <a:ln w="6350" cap="sq">
            <a:solidFill>
              <a:schemeClr val="bg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descr="C:\Users\admin\Downloads\20211221_114611.jpg"/>
          <p:cNvPicPr/>
          <p:nvPr/>
        </p:nvPicPr>
        <p:blipFill>
          <a:blip r:embed="rId3" cstate="print"/>
          <a:srcRect/>
          <a:stretch>
            <a:fillRect/>
          </a:stretch>
        </p:blipFill>
        <p:spPr bwMode="auto">
          <a:xfrm>
            <a:off x="3429000" y="3886200"/>
            <a:ext cx="3200400" cy="1676400"/>
          </a:xfrm>
          <a:prstGeom prst="round2DiagRect">
            <a:avLst>
              <a:gd name="adj1" fmla="val 16667"/>
              <a:gd name="adj2" fmla="val 0"/>
            </a:avLst>
          </a:prstGeom>
          <a:ln w="6350" cap="sq">
            <a:solidFill>
              <a:schemeClr val="bg1"/>
            </a:solidFill>
            <a:miter lim="800000"/>
          </a:ln>
          <a:effectLst>
            <a:outerShdw blurRad="254000" algn="tl" rotWithShape="0">
              <a:srgbClr val="000000">
                <a:alpha val="43000"/>
              </a:srgbClr>
            </a:outerShdw>
          </a:effectLst>
        </p:spPr>
      </p:pic>
      <p:sp>
        <p:nvSpPr>
          <p:cNvPr id="13" name="Pentagon 12"/>
          <p:cNvSpPr/>
          <p:nvPr/>
        </p:nvSpPr>
        <p:spPr>
          <a:xfrm>
            <a:off x="381000" y="6135708"/>
            <a:ext cx="2667000" cy="344269"/>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4" name="Rectangle 3"/>
          <p:cNvSpPr>
            <a:spLocks noChangeArrowheads="1"/>
          </p:cNvSpPr>
          <p:nvPr/>
        </p:nvSpPr>
        <p:spPr bwMode="auto">
          <a:xfrm>
            <a:off x="381000" y="6096000"/>
            <a:ext cx="39624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dirty="0" smtClean="0">
                <a:solidFill>
                  <a:srgbClr val="FFFF00"/>
                </a:solidFill>
                <a:latin typeface="Times New Roman" pitchFamily="18" charset="0"/>
                <a:cs typeface="Times New Roman" pitchFamily="18" charset="0"/>
              </a:rPr>
              <a:t>Blood Donated By our Students</a:t>
            </a:r>
            <a:endParaRPr lang="en-US" sz="1200" b="1" dirty="0">
              <a:solidFill>
                <a:srgbClr val="FFFF00"/>
              </a:solidFill>
              <a:latin typeface="Times New Roman" pitchFamily="18" charset="0"/>
              <a:cs typeface="Times New Roman" pitchFamily="18" charset="0"/>
            </a:endParaRPr>
          </a:p>
        </p:txBody>
      </p:sp>
      <p:pic>
        <p:nvPicPr>
          <p:cNvPr id="15" name="Picture 14" descr="C:\Users\admin\Downloads\WhatsApp Image 2021-08-13 at 1.53.40 PM.jpeg"/>
          <p:cNvPicPr/>
          <p:nvPr/>
        </p:nvPicPr>
        <p:blipFill>
          <a:blip r:embed="rId4"/>
          <a:srcRect/>
          <a:stretch>
            <a:fillRect/>
          </a:stretch>
        </p:blipFill>
        <p:spPr bwMode="auto">
          <a:xfrm>
            <a:off x="304800" y="6858000"/>
            <a:ext cx="3042509" cy="1752600"/>
          </a:xfrm>
          <a:prstGeom prst="snip2DiagRect">
            <a:avLst/>
          </a:prstGeom>
          <a:solidFill>
            <a:srgbClr val="FFFFFF">
              <a:shade val="85000"/>
            </a:srgbClr>
          </a:solidFill>
          <a:ln w="3175" cap="sq">
            <a:solidFill>
              <a:schemeClr val="bg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15" descr="C:\Users\win\Desktop\Blood Camp MLWEC 10-02-2020\Photos\IMG_7568.JPG"/>
          <p:cNvPicPr/>
          <p:nvPr/>
        </p:nvPicPr>
        <p:blipFill>
          <a:blip r:embed="rId5" cstate="print"/>
          <a:srcRect/>
          <a:stretch>
            <a:fillRect/>
          </a:stretch>
        </p:blipFill>
        <p:spPr bwMode="auto">
          <a:xfrm>
            <a:off x="3733800" y="6835588"/>
            <a:ext cx="2514600" cy="1775012"/>
          </a:xfrm>
          <a:prstGeom prst="snip2DiagRect">
            <a:avLst/>
          </a:prstGeom>
          <a:solidFill>
            <a:srgbClr val="FFFFFF">
              <a:shade val="85000"/>
            </a:srgbClr>
          </a:solidFill>
          <a:ln w="6350" cap="sq">
            <a:solidFill>
              <a:schemeClr val="bg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457200" y="304800"/>
            <a:ext cx="2438400" cy="30480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00"/>
                </a:solidFill>
                <a:latin typeface="Times New Roman" pitchFamily="18" charset="0"/>
                <a:cs typeface="Times New Roman" pitchFamily="18" charset="0"/>
              </a:rPr>
              <a:t>Christmas Day Celebrations</a:t>
            </a:r>
            <a:endParaRPr lang="en-US" sz="1400" dirty="0">
              <a:ln>
                <a:solidFill>
                  <a:schemeClr val="bg1"/>
                </a:solidFill>
              </a:ln>
              <a:solidFill>
                <a:srgbClr val="FFFF00"/>
              </a:solidFill>
              <a:latin typeface="Times New Roman" pitchFamily="18" charset="0"/>
              <a:cs typeface="Times New Roman" pitchFamily="18" charset="0"/>
            </a:endParaRPr>
          </a:p>
        </p:txBody>
      </p:sp>
      <p:pic>
        <p:nvPicPr>
          <p:cNvPr id="3" name="Picture 2" descr="C:\Users\admin\Downloads\WhatsApp Image 2022-11-30 at 7.10.21 AM.jpeg"/>
          <p:cNvPicPr/>
          <p:nvPr/>
        </p:nvPicPr>
        <p:blipFill>
          <a:blip r:embed="rId2" cstate="print"/>
          <a:srcRect/>
          <a:stretch>
            <a:fillRect/>
          </a:stretch>
        </p:blipFill>
        <p:spPr bwMode="auto">
          <a:xfrm>
            <a:off x="535054" y="762000"/>
            <a:ext cx="2848712" cy="1447800"/>
          </a:xfrm>
          <a:prstGeom prst="snip2DiagRect">
            <a:avLst/>
          </a:prstGeom>
          <a:solidFill>
            <a:srgbClr val="FFFFFF">
              <a:shade val="85000"/>
            </a:srgbClr>
          </a:solidFill>
          <a:ln w="3175" cap="sq">
            <a:solidFill>
              <a:schemeClr val="bg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descr="C:\Users\admin\Downloads\WhatsApp Image 2022-11-30 at 7.10.22 AM.jpeg"/>
          <p:cNvPicPr/>
          <p:nvPr/>
        </p:nvPicPr>
        <p:blipFill>
          <a:blip r:embed="rId3" cstate="print"/>
          <a:srcRect/>
          <a:stretch>
            <a:fillRect/>
          </a:stretch>
        </p:blipFill>
        <p:spPr bwMode="auto">
          <a:xfrm>
            <a:off x="3583053" y="762000"/>
            <a:ext cx="2970147" cy="1447800"/>
          </a:xfrm>
          <a:prstGeom prst="snip2DiagRect">
            <a:avLst/>
          </a:prstGeom>
          <a:solidFill>
            <a:srgbClr val="FFFFFF">
              <a:shade val="85000"/>
            </a:srgbClr>
          </a:solidFill>
          <a:ln w="3175" cap="sq">
            <a:solidFill>
              <a:schemeClr val="bg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Pentagon 4"/>
          <p:cNvSpPr/>
          <p:nvPr/>
        </p:nvSpPr>
        <p:spPr>
          <a:xfrm>
            <a:off x="457200" y="2658461"/>
            <a:ext cx="3657600" cy="304800"/>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latin typeface="Times New Roman" pitchFamily="18" charset="0"/>
              <a:cs typeface="Times New Roman" pitchFamily="18" charset="0"/>
            </a:endParaRPr>
          </a:p>
          <a:p>
            <a:pPr algn="ctr"/>
            <a:endParaRPr lang="en-US" sz="1400" dirty="0">
              <a:ln>
                <a:solidFill>
                  <a:schemeClr val="bg1"/>
                </a:solidFill>
              </a:ln>
              <a:solidFill>
                <a:srgbClr val="FFFF00"/>
              </a:solidFill>
              <a:latin typeface="Times New Roman" pitchFamily="18" charset="0"/>
              <a:cs typeface="Times New Roman" pitchFamily="18" charset="0"/>
            </a:endParaRPr>
          </a:p>
        </p:txBody>
      </p:sp>
      <p:sp>
        <p:nvSpPr>
          <p:cNvPr id="6" name="Rectangle 5"/>
          <p:cNvSpPr/>
          <p:nvPr/>
        </p:nvSpPr>
        <p:spPr>
          <a:xfrm>
            <a:off x="419100" y="2655484"/>
            <a:ext cx="3771900" cy="307777"/>
          </a:xfrm>
          <a:prstGeom prst="rect">
            <a:avLst/>
          </a:prstGeom>
        </p:spPr>
        <p:txBody>
          <a:bodyPr wrap="square">
            <a:spAutoFit/>
          </a:bodyPr>
          <a:lstStyle/>
          <a:p>
            <a:r>
              <a:rPr lang="en-US" sz="1400" b="1" dirty="0" smtClean="0">
                <a:solidFill>
                  <a:srgbClr val="FFFF00"/>
                </a:solidFill>
                <a:latin typeface="Times New Roman" pitchFamily="18" charset="0"/>
                <a:cs typeface="Times New Roman" pitchFamily="18" charset="0"/>
              </a:rPr>
              <a:t>Students/Faculty</a:t>
            </a:r>
            <a:r>
              <a:rPr lang="en-US" sz="1400" b="1" dirty="0" smtClean="0">
                <a:latin typeface="Times New Roman" pitchFamily="18" charset="0"/>
                <a:cs typeface="Times New Roman" pitchFamily="18" charset="0"/>
              </a:rPr>
              <a:t> </a:t>
            </a:r>
            <a:r>
              <a:rPr lang="en-US" sz="1400" b="1" dirty="0" smtClean="0">
                <a:solidFill>
                  <a:srgbClr val="FFFF00"/>
                </a:solidFill>
                <a:latin typeface="Times New Roman" pitchFamily="18" charset="0"/>
                <a:cs typeface="Times New Roman" pitchFamily="18" charset="0"/>
              </a:rPr>
              <a:t>Who got NPTEL certificates</a:t>
            </a:r>
            <a:endParaRPr lang="en-US" sz="1400" dirty="0">
              <a:solidFill>
                <a:srgbClr val="FFFF00"/>
              </a:solidFill>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2209800" y="3188884"/>
          <a:ext cx="2083435" cy="866607"/>
        </p:xfrm>
        <a:graphic>
          <a:graphicData uri="http://schemas.openxmlformats.org/drawingml/2006/table">
            <a:tbl>
              <a:tblPr>
                <a:tableStyleId>{3C2FFA5D-87B4-456A-9821-1D502468CF0F}</a:tableStyleId>
              </a:tblPr>
              <a:tblGrid>
                <a:gridCol w="533400"/>
                <a:gridCol w="1550035"/>
              </a:tblGrid>
              <a:tr h="181905">
                <a:tc>
                  <a:txBody>
                    <a:bodyPr/>
                    <a:lstStyle/>
                    <a:p>
                      <a:pPr algn="ctr">
                        <a:lnSpc>
                          <a:spcPct val="115000"/>
                        </a:lnSpc>
                        <a:spcAft>
                          <a:spcPts val="1000"/>
                        </a:spcAft>
                      </a:pPr>
                      <a:r>
                        <a:rPr lang="en-US" sz="1200" b="1" dirty="0" err="1">
                          <a:solidFill>
                            <a:srgbClr val="FF0000"/>
                          </a:solidFill>
                          <a:latin typeface="Times New Roman" pitchFamily="18" charset="0"/>
                          <a:cs typeface="Times New Roman" pitchFamily="18" charset="0"/>
                        </a:rPr>
                        <a:t>S.No</a:t>
                      </a:r>
                      <a:endParaRPr lang="en-US" sz="1200" b="1" dirty="0">
                        <a:solidFill>
                          <a:srgbClr val="FF0000"/>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en-US" sz="1200" b="1" dirty="0">
                          <a:solidFill>
                            <a:srgbClr val="FF0000"/>
                          </a:solidFill>
                          <a:latin typeface="Times New Roman" pitchFamily="18" charset="0"/>
                          <a:cs typeface="Times New Roman" pitchFamily="18" charset="0"/>
                        </a:rPr>
                        <a:t>Students</a:t>
                      </a:r>
                      <a:endParaRPr lang="en-US" sz="1200" b="1" dirty="0">
                        <a:solidFill>
                          <a:srgbClr val="FF0000"/>
                        </a:solidFill>
                        <a:latin typeface="Times New Roman" pitchFamily="18" charset="0"/>
                        <a:ea typeface="Calibri"/>
                        <a:cs typeface="Times New Roman" pitchFamily="18" charset="0"/>
                      </a:endParaRPr>
                    </a:p>
                  </a:txBody>
                  <a:tcPr marL="68580" marR="68580" marT="0" marB="0"/>
                </a:tc>
              </a:tr>
              <a:tr h="282533">
                <a:tc>
                  <a:txBody>
                    <a:bodyPr/>
                    <a:lstStyle/>
                    <a:p>
                      <a:pPr algn="ctr">
                        <a:lnSpc>
                          <a:spcPct val="115000"/>
                        </a:lnSpc>
                        <a:spcAft>
                          <a:spcPts val="1000"/>
                        </a:spcAft>
                      </a:pPr>
                      <a:r>
                        <a:rPr lang="en-US" sz="1200" dirty="0">
                          <a:latin typeface="Times New Roman" pitchFamily="18" charset="0"/>
                          <a:cs typeface="Times New Roman" pitchFamily="18" charset="0"/>
                        </a:rPr>
                        <a:t>1</a:t>
                      </a:r>
                      <a:endParaRPr lang="en-US" sz="12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en-US" sz="1200" dirty="0" err="1">
                          <a:latin typeface="Times New Roman" pitchFamily="18" charset="0"/>
                          <a:cs typeface="Times New Roman" pitchFamily="18" charset="0"/>
                        </a:rPr>
                        <a:t>Aashritha.J</a:t>
                      </a:r>
                      <a:endParaRPr lang="en-US" sz="1200" dirty="0">
                        <a:latin typeface="Times New Roman" pitchFamily="18" charset="0"/>
                        <a:ea typeface="Calibri"/>
                        <a:cs typeface="Times New Roman" pitchFamily="18" charset="0"/>
                      </a:endParaRPr>
                    </a:p>
                  </a:txBody>
                  <a:tcPr marL="68580" marR="68580" marT="0" marB="0"/>
                </a:tc>
              </a:tr>
              <a:tr h="373762">
                <a:tc>
                  <a:txBody>
                    <a:bodyPr/>
                    <a:lstStyle/>
                    <a:p>
                      <a:pPr algn="ctr">
                        <a:lnSpc>
                          <a:spcPct val="115000"/>
                        </a:lnSpc>
                        <a:spcAft>
                          <a:spcPts val="1000"/>
                        </a:spcAft>
                      </a:pPr>
                      <a:r>
                        <a:rPr lang="en-US" sz="1200" dirty="0">
                          <a:latin typeface="Times New Roman" pitchFamily="18" charset="0"/>
                          <a:cs typeface="Times New Roman" pitchFamily="18" charset="0"/>
                        </a:rPr>
                        <a:t>2</a:t>
                      </a:r>
                      <a:endParaRPr lang="en-US" sz="12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en-US" sz="1200" dirty="0" err="1">
                          <a:latin typeface="Times New Roman" pitchFamily="18" charset="0"/>
                          <a:cs typeface="Times New Roman" pitchFamily="18" charset="0"/>
                        </a:rPr>
                        <a:t>N.Ch.Jayarao</a:t>
                      </a:r>
                      <a:endParaRPr lang="en-US" sz="1200" dirty="0">
                        <a:latin typeface="Times New Roman" pitchFamily="18" charset="0"/>
                        <a:ea typeface="Calibri"/>
                        <a:cs typeface="Times New Roman" pitchFamily="18" charset="0"/>
                      </a:endParaRPr>
                    </a:p>
                  </a:txBody>
                  <a:tcPr marL="68580" marR="68580" marT="0" marB="0"/>
                </a:tc>
              </a:tr>
            </a:tbl>
          </a:graphicData>
        </a:graphic>
      </p:graphicFrame>
      <p:sp>
        <p:nvSpPr>
          <p:cNvPr id="8" name="Pentagon 7"/>
          <p:cNvSpPr/>
          <p:nvPr/>
        </p:nvSpPr>
        <p:spPr>
          <a:xfrm>
            <a:off x="419100" y="4266567"/>
            <a:ext cx="3314700" cy="493692"/>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latin typeface="Times New Roman" pitchFamily="18" charset="0"/>
              <a:cs typeface="Times New Roman" pitchFamily="18" charset="0"/>
            </a:endParaRPr>
          </a:p>
          <a:p>
            <a:pPr algn="ctr"/>
            <a:endParaRPr lang="en-US" sz="1400" dirty="0">
              <a:ln>
                <a:solidFill>
                  <a:schemeClr val="bg1"/>
                </a:solidFill>
              </a:ln>
              <a:solidFill>
                <a:srgbClr val="FFFF00"/>
              </a:solidFill>
              <a:latin typeface="Times New Roman" pitchFamily="18" charset="0"/>
              <a:cs typeface="Times New Roman" pitchFamily="18" charset="0"/>
            </a:endParaRPr>
          </a:p>
        </p:txBody>
      </p:sp>
      <p:sp>
        <p:nvSpPr>
          <p:cNvPr id="9" name="Rectangle 8"/>
          <p:cNvSpPr/>
          <p:nvPr/>
        </p:nvSpPr>
        <p:spPr>
          <a:xfrm>
            <a:off x="381000" y="4226859"/>
            <a:ext cx="3771900" cy="523220"/>
          </a:xfrm>
          <a:prstGeom prst="rect">
            <a:avLst/>
          </a:prstGeom>
        </p:spPr>
        <p:txBody>
          <a:bodyPr wrap="square">
            <a:spAutoFit/>
          </a:bodyPr>
          <a:lstStyle/>
          <a:p>
            <a:r>
              <a:rPr lang="en-US" sz="1400" b="1" dirty="0" smtClean="0">
                <a:solidFill>
                  <a:srgbClr val="FFFF00"/>
                </a:solidFill>
                <a:latin typeface="Times New Roman" pitchFamily="18" charset="0"/>
                <a:cs typeface="Times New Roman" pitchFamily="18" charset="0"/>
              </a:rPr>
              <a:t>Internships selected Students on Cyber Security: 34Students</a:t>
            </a:r>
            <a:endParaRPr lang="en-US" sz="1400" dirty="0">
              <a:solidFill>
                <a:srgbClr val="FFFF00"/>
              </a:solidFill>
              <a:latin typeface="Times New Roman" pitchFamily="18" charset="0"/>
              <a:cs typeface="Times New Roman" pitchFamily="18" charset="0"/>
            </a:endParaRPr>
          </a:p>
        </p:txBody>
      </p:sp>
      <p:pic>
        <p:nvPicPr>
          <p:cNvPr id="10" name="Picture 9" descr="C:\Users\admin\Downloads\20211224_152303.jpg"/>
          <p:cNvPicPr/>
          <p:nvPr/>
        </p:nvPicPr>
        <p:blipFill>
          <a:blip r:embed="rId4" cstate="print"/>
          <a:srcRect/>
          <a:stretch>
            <a:fillRect/>
          </a:stretch>
        </p:blipFill>
        <p:spPr bwMode="auto">
          <a:xfrm>
            <a:off x="685800" y="4988859"/>
            <a:ext cx="2756647" cy="1411941"/>
          </a:xfrm>
          <a:prstGeom prst="snip2DiagRect">
            <a:avLst/>
          </a:prstGeom>
          <a:solidFill>
            <a:srgbClr val="FFFFFF">
              <a:shade val="85000"/>
            </a:srgbClr>
          </a:solidFill>
          <a:ln w="3175" cap="sq">
            <a:solidFill>
              <a:schemeClr val="bg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10" descr="C:\Users\admin\Downloads\20211224_151956.jpg"/>
          <p:cNvPicPr/>
          <p:nvPr/>
        </p:nvPicPr>
        <p:blipFill>
          <a:blip r:embed="rId5" cstate="print"/>
          <a:srcRect/>
          <a:stretch>
            <a:fillRect/>
          </a:stretch>
        </p:blipFill>
        <p:spPr bwMode="auto">
          <a:xfrm>
            <a:off x="3962400" y="5065059"/>
            <a:ext cx="2286000" cy="1411941"/>
          </a:xfrm>
          <a:prstGeom prst="snip2DiagRect">
            <a:avLst/>
          </a:prstGeom>
          <a:solidFill>
            <a:srgbClr val="FFFFFF">
              <a:shade val="85000"/>
            </a:srgbClr>
          </a:solidFill>
          <a:ln w="3175" cap="sq">
            <a:solidFill>
              <a:schemeClr val="bg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Pentagon 11"/>
          <p:cNvSpPr/>
          <p:nvPr/>
        </p:nvSpPr>
        <p:spPr>
          <a:xfrm>
            <a:off x="381000" y="6669108"/>
            <a:ext cx="3048000" cy="341292"/>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latin typeface="Times New Roman" pitchFamily="18" charset="0"/>
              <a:cs typeface="Times New Roman" pitchFamily="18" charset="0"/>
            </a:endParaRPr>
          </a:p>
          <a:p>
            <a:pPr algn="ctr"/>
            <a:endParaRPr lang="en-US" sz="1400" dirty="0">
              <a:ln>
                <a:solidFill>
                  <a:schemeClr val="bg1"/>
                </a:solidFill>
              </a:ln>
              <a:solidFill>
                <a:srgbClr val="FFFF00"/>
              </a:solidFill>
              <a:latin typeface="Times New Roman" pitchFamily="18" charset="0"/>
              <a:cs typeface="Times New Roman" pitchFamily="18" charset="0"/>
            </a:endParaRPr>
          </a:p>
        </p:txBody>
      </p:sp>
      <p:sp>
        <p:nvSpPr>
          <p:cNvPr id="13" name="Rectangle 12"/>
          <p:cNvSpPr/>
          <p:nvPr/>
        </p:nvSpPr>
        <p:spPr>
          <a:xfrm>
            <a:off x="381000" y="6702623"/>
            <a:ext cx="3429000" cy="307777"/>
          </a:xfrm>
          <a:prstGeom prst="rect">
            <a:avLst/>
          </a:prstGeom>
        </p:spPr>
        <p:txBody>
          <a:bodyPr wrap="square">
            <a:spAutoFit/>
          </a:bodyPr>
          <a:lstStyle/>
          <a:p>
            <a:r>
              <a:rPr lang="en-US" sz="1400" b="1" dirty="0" smtClean="0">
                <a:solidFill>
                  <a:srgbClr val="FFFF00"/>
                </a:solidFill>
                <a:latin typeface="Times New Roman" pitchFamily="18" charset="0"/>
                <a:cs typeface="Times New Roman" pitchFamily="18" charset="0"/>
              </a:rPr>
              <a:t>Postal Presentation By our Students</a:t>
            </a:r>
            <a:endParaRPr lang="en-US" sz="1400" dirty="0">
              <a:solidFill>
                <a:srgbClr val="FFFF00"/>
              </a:solidFill>
              <a:latin typeface="Times New Roman" pitchFamily="18" charset="0"/>
              <a:cs typeface="Times New Roman" pitchFamily="18" charset="0"/>
            </a:endParaRPr>
          </a:p>
        </p:txBody>
      </p:sp>
      <p:pic>
        <p:nvPicPr>
          <p:cNvPr id="14" name="Picture 13" descr="C:\Users\admin\Downloads\20211231_105212.jpg"/>
          <p:cNvPicPr/>
          <p:nvPr/>
        </p:nvPicPr>
        <p:blipFill>
          <a:blip r:embed="rId6" cstate="print"/>
          <a:srcRect/>
          <a:stretch>
            <a:fillRect/>
          </a:stretch>
        </p:blipFill>
        <p:spPr bwMode="auto">
          <a:xfrm>
            <a:off x="457200" y="7162800"/>
            <a:ext cx="3009983" cy="1434548"/>
          </a:xfrm>
          <a:prstGeom prst="snip2DiagRect">
            <a:avLst/>
          </a:prstGeom>
          <a:solidFill>
            <a:srgbClr val="FFFFFF">
              <a:shade val="85000"/>
            </a:srgbClr>
          </a:solidFill>
          <a:ln w="3175" cap="sq">
            <a:solidFill>
              <a:schemeClr val="bg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descr="C:\Users\admin\Downloads\20211231_104802.jpg"/>
          <p:cNvPicPr/>
          <p:nvPr/>
        </p:nvPicPr>
        <p:blipFill>
          <a:blip r:embed="rId7" cstate="print"/>
          <a:srcRect/>
          <a:stretch>
            <a:fillRect/>
          </a:stretch>
        </p:blipFill>
        <p:spPr bwMode="auto">
          <a:xfrm>
            <a:off x="3713156" y="7162800"/>
            <a:ext cx="2535244" cy="1447800"/>
          </a:xfrm>
          <a:prstGeom prst="snip2DiagRect">
            <a:avLst/>
          </a:prstGeom>
          <a:solidFill>
            <a:srgbClr val="FFFFFF">
              <a:shade val="85000"/>
            </a:srgbClr>
          </a:solidFill>
          <a:ln w="3175" cap="sq">
            <a:solidFill>
              <a:schemeClr val="bg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p:cNvSpPr/>
          <p:nvPr/>
        </p:nvSpPr>
        <p:spPr>
          <a:xfrm>
            <a:off x="381000" y="381000"/>
            <a:ext cx="2743200" cy="341292"/>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latin typeface="Times New Roman" pitchFamily="18" charset="0"/>
              <a:cs typeface="Times New Roman" pitchFamily="18" charset="0"/>
            </a:endParaRPr>
          </a:p>
          <a:p>
            <a:pPr algn="ctr"/>
            <a:endParaRPr lang="en-US" sz="1400" dirty="0">
              <a:ln>
                <a:solidFill>
                  <a:schemeClr val="bg1"/>
                </a:solidFill>
              </a:ln>
              <a:solidFill>
                <a:srgbClr val="FFFF00"/>
              </a:solidFill>
              <a:latin typeface="Times New Roman" pitchFamily="18" charset="0"/>
              <a:cs typeface="Times New Roman" pitchFamily="18" charset="0"/>
            </a:endParaRPr>
          </a:p>
        </p:txBody>
      </p:sp>
      <p:sp>
        <p:nvSpPr>
          <p:cNvPr id="8" name="Rectangle 7"/>
          <p:cNvSpPr/>
          <p:nvPr/>
        </p:nvSpPr>
        <p:spPr>
          <a:xfrm>
            <a:off x="342900" y="381000"/>
            <a:ext cx="2933700" cy="307777"/>
          </a:xfrm>
          <a:prstGeom prst="rect">
            <a:avLst/>
          </a:prstGeom>
        </p:spPr>
        <p:txBody>
          <a:bodyPr wrap="square">
            <a:spAutoFit/>
          </a:bodyPr>
          <a:lstStyle/>
          <a:p>
            <a:pPr lvl="0" fontAlgn="base">
              <a:spcBef>
                <a:spcPct val="0"/>
              </a:spcBef>
              <a:spcAft>
                <a:spcPct val="0"/>
              </a:spcAft>
            </a:pPr>
            <a:r>
              <a:rPr lang="en-US" sz="1400" b="1" dirty="0" smtClean="0">
                <a:solidFill>
                  <a:srgbClr val="FFFF00"/>
                </a:solidFill>
                <a:latin typeface="Times New Roman" pitchFamily="18" charset="0"/>
                <a:ea typeface="Calibri" pitchFamily="34" charset="0"/>
                <a:cs typeface="Times New Roman" pitchFamily="18" charset="0"/>
              </a:rPr>
              <a:t>Toppers of the CSE Department</a:t>
            </a:r>
            <a:endParaRPr lang="en-US" sz="1400" dirty="0" smtClean="0">
              <a:solidFill>
                <a:srgbClr val="FFFF00"/>
              </a:solidFill>
              <a:latin typeface="Arial" pitchFamily="34" charset="0"/>
              <a:cs typeface="Arial" pitchFamily="34" charset="0"/>
            </a:endParaRPr>
          </a:p>
        </p:txBody>
      </p:sp>
      <p:sp>
        <p:nvSpPr>
          <p:cNvPr id="9" name="Rectangle 8"/>
          <p:cNvSpPr/>
          <p:nvPr/>
        </p:nvSpPr>
        <p:spPr>
          <a:xfrm>
            <a:off x="914400" y="1703649"/>
            <a:ext cx="1212191" cy="307777"/>
          </a:xfrm>
          <a:prstGeom prst="rect">
            <a:avLst/>
          </a:prstGeom>
        </p:spPr>
        <p:txBody>
          <a:bodyPr wrap="none">
            <a:spAutoFit/>
          </a:bodyPr>
          <a:lstStyle/>
          <a:p>
            <a:pPr lvl="0" eaLnBrk="0" fontAlgn="base" hangingPunct="0">
              <a:spcBef>
                <a:spcPct val="0"/>
              </a:spcBef>
              <a:spcAft>
                <a:spcPct val="0"/>
              </a:spcAft>
            </a:pPr>
            <a:r>
              <a:rPr lang="en-US" sz="1400" b="1" u="sng" dirty="0" smtClean="0">
                <a:solidFill>
                  <a:srgbClr val="C00000"/>
                </a:solidFill>
                <a:latin typeface="Times New Roman" pitchFamily="18" charset="0"/>
                <a:ea typeface="Calibri" pitchFamily="34" charset="0"/>
                <a:cs typeface="Times New Roman" pitchFamily="18" charset="0"/>
              </a:rPr>
              <a:t>2-1(semester)</a:t>
            </a:r>
            <a:endParaRPr lang="en-US" sz="1400" b="1" u="sng" dirty="0" smtClean="0">
              <a:solidFill>
                <a:srgbClr val="C00000"/>
              </a:solidFill>
              <a:latin typeface="Times New Roman" pitchFamily="18" charset="0"/>
              <a:cs typeface="Times New Roman" pitchFamily="18" charset="0"/>
            </a:endParaRPr>
          </a:p>
        </p:txBody>
      </p:sp>
      <p:graphicFrame>
        <p:nvGraphicFramePr>
          <p:cNvPr id="10" name="Table 9"/>
          <p:cNvGraphicFramePr>
            <a:graphicFrameLocks noGrp="1"/>
          </p:cNvGraphicFramePr>
          <p:nvPr/>
        </p:nvGraphicFramePr>
        <p:xfrm>
          <a:off x="2273300" y="1249426"/>
          <a:ext cx="2908300" cy="1289812"/>
        </p:xfrm>
        <a:graphic>
          <a:graphicData uri="http://schemas.openxmlformats.org/drawingml/2006/table">
            <a:tbl>
              <a:tblPr>
                <a:tableStyleId>{3C2FFA5D-87B4-456A-9821-1D502468CF0F}</a:tableStyleId>
              </a:tblPr>
              <a:tblGrid>
                <a:gridCol w="512614"/>
                <a:gridCol w="2395686"/>
              </a:tblGrid>
              <a:tr h="96520">
                <a:tc>
                  <a:txBody>
                    <a:bodyPr/>
                    <a:lstStyle/>
                    <a:p>
                      <a:pPr algn="ctr">
                        <a:lnSpc>
                          <a:spcPct val="115000"/>
                        </a:lnSpc>
                        <a:spcAft>
                          <a:spcPts val="1000"/>
                        </a:spcAft>
                      </a:pPr>
                      <a:r>
                        <a:rPr lang="en-US" sz="1200" b="1" dirty="0" err="1" smtClean="0">
                          <a:solidFill>
                            <a:srgbClr val="C00000"/>
                          </a:solidFill>
                          <a:latin typeface="Times New Roman" pitchFamily="18" charset="0"/>
                          <a:cs typeface="Times New Roman" pitchFamily="18" charset="0"/>
                        </a:rPr>
                        <a:t>S.No</a:t>
                      </a:r>
                      <a:endParaRPr lang="en-US" sz="1200" b="1" dirty="0">
                        <a:solidFill>
                          <a:srgbClr val="C00000"/>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en-US" sz="1200" b="1" dirty="0">
                          <a:solidFill>
                            <a:srgbClr val="C00000"/>
                          </a:solidFill>
                          <a:latin typeface="Times New Roman" pitchFamily="18" charset="0"/>
                          <a:cs typeface="Times New Roman" pitchFamily="18" charset="0"/>
                        </a:rPr>
                        <a:t>Student Name</a:t>
                      </a:r>
                      <a:endParaRPr lang="en-US" sz="1200" b="1" dirty="0">
                        <a:solidFill>
                          <a:srgbClr val="C00000"/>
                        </a:solidFill>
                        <a:latin typeface="Times New Roman" pitchFamily="18" charset="0"/>
                        <a:ea typeface="Calibri"/>
                        <a:cs typeface="Times New Roman" pitchFamily="18" charset="0"/>
                      </a:endParaRPr>
                    </a:p>
                  </a:txBody>
                  <a:tcPr marL="68580" marR="68580" marT="0" marB="0"/>
                </a:tc>
              </a:tr>
              <a:tr h="269875">
                <a:tc>
                  <a:txBody>
                    <a:bodyPr/>
                    <a:lstStyle/>
                    <a:p>
                      <a:pPr algn="ctr">
                        <a:lnSpc>
                          <a:spcPct val="115000"/>
                        </a:lnSpc>
                        <a:spcAft>
                          <a:spcPts val="1000"/>
                        </a:spcAft>
                      </a:pPr>
                      <a:r>
                        <a:rPr lang="en-US" sz="1200" dirty="0">
                          <a:latin typeface="Times New Roman" pitchFamily="18" charset="0"/>
                          <a:cs typeface="Times New Roman" pitchFamily="18" charset="0"/>
                        </a:rPr>
                        <a:t>1</a:t>
                      </a:r>
                      <a:endParaRPr lang="en-US" sz="12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en-US" sz="1200" dirty="0" err="1">
                          <a:latin typeface="Times New Roman" pitchFamily="18" charset="0"/>
                          <a:cs typeface="Times New Roman" pitchFamily="18" charset="0"/>
                        </a:rPr>
                        <a:t>P.Jwala</a:t>
                      </a:r>
                      <a:r>
                        <a:rPr lang="en-US" sz="1200" dirty="0">
                          <a:latin typeface="Times New Roman" pitchFamily="18" charset="0"/>
                          <a:cs typeface="Times New Roman" pitchFamily="18" charset="0"/>
                        </a:rPr>
                        <a:t>(20ke1A0581)</a:t>
                      </a:r>
                      <a:endParaRPr lang="en-US" sz="1200" dirty="0">
                        <a:latin typeface="Times New Roman" pitchFamily="18" charset="0"/>
                        <a:ea typeface="Calibri"/>
                        <a:cs typeface="Times New Roman" pitchFamily="18" charset="0"/>
                      </a:endParaRPr>
                    </a:p>
                  </a:txBody>
                  <a:tcPr marL="68580" marR="68580" marT="0" marB="0"/>
                </a:tc>
              </a:tr>
              <a:tr h="269875">
                <a:tc>
                  <a:txBody>
                    <a:bodyPr/>
                    <a:lstStyle/>
                    <a:p>
                      <a:pPr algn="ctr">
                        <a:lnSpc>
                          <a:spcPct val="115000"/>
                        </a:lnSpc>
                        <a:spcAft>
                          <a:spcPts val="1000"/>
                        </a:spcAft>
                      </a:pPr>
                      <a:r>
                        <a:rPr lang="en-US" sz="1200" dirty="0">
                          <a:latin typeface="Times New Roman" pitchFamily="18" charset="0"/>
                          <a:cs typeface="Times New Roman" pitchFamily="18" charset="0"/>
                        </a:rPr>
                        <a:t>2</a:t>
                      </a:r>
                      <a:endParaRPr lang="en-US" sz="12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en-US" sz="1200" dirty="0">
                          <a:latin typeface="Times New Roman" pitchFamily="18" charset="0"/>
                          <a:cs typeface="Times New Roman" pitchFamily="18" charset="0"/>
                        </a:rPr>
                        <a:t>CH. </a:t>
                      </a:r>
                      <a:r>
                        <a:rPr lang="en-US" sz="1200" dirty="0" err="1">
                          <a:latin typeface="Times New Roman" pitchFamily="18" charset="0"/>
                          <a:cs typeface="Times New Roman" pitchFamily="18" charset="0"/>
                        </a:rPr>
                        <a:t>Bindu</a:t>
                      </a:r>
                      <a:r>
                        <a:rPr lang="en-US" sz="1200" dirty="0">
                          <a:latin typeface="Times New Roman" pitchFamily="18" charset="0"/>
                          <a:cs typeface="Times New Roman" pitchFamily="18" charset="0"/>
                        </a:rPr>
                        <a:t>(20ke1A0517)</a:t>
                      </a:r>
                      <a:endParaRPr lang="en-US" sz="1200" dirty="0">
                        <a:latin typeface="Times New Roman" pitchFamily="18" charset="0"/>
                        <a:ea typeface="Calibri"/>
                        <a:cs typeface="Times New Roman" pitchFamily="18" charset="0"/>
                      </a:endParaRPr>
                    </a:p>
                  </a:txBody>
                  <a:tcPr marL="68580" marR="68580" marT="0" marB="0"/>
                </a:tc>
              </a:tr>
              <a:tr h="269875">
                <a:tc>
                  <a:txBody>
                    <a:bodyPr/>
                    <a:lstStyle/>
                    <a:p>
                      <a:pPr algn="ctr">
                        <a:lnSpc>
                          <a:spcPct val="115000"/>
                        </a:lnSpc>
                        <a:spcAft>
                          <a:spcPts val="1000"/>
                        </a:spcAft>
                      </a:pPr>
                      <a:r>
                        <a:rPr lang="en-US" sz="1200" dirty="0">
                          <a:latin typeface="Times New Roman" pitchFamily="18" charset="0"/>
                          <a:cs typeface="Times New Roman" pitchFamily="18" charset="0"/>
                        </a:rPr>
                        <a:t>3</a:t>
                      </a:r>
                      <a:endParaRPr lang="en-US" sz="12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en-US" sz="1200" dirty="0">
                          <a:latin typeface="Times New Roman" pitchFamily="18" charset="0"/>
                          <a:cs typeface="Times New Roman" pitchFamily="18" charset="0"/>
                        </a:rPr>
                        <a:t>K. </a:t>
                      </a:r>
                      <a:r>
                        <a:rPr lang="en-US" sz="1200" dirty="0" err="1">
                          <a:latin typeface="Times New Roman" pitchFamily="18" charset="0"/>
                          <a:cs typeface="Times New Roman" pitchFamily="18" charset="0"/>
                        </a:rPr>
                        <a:t>Aashritha</a:t>
                      </a:r>
                      <a:r>
                        <a:rPr lang="en-US" sz="1200" dirty="0">
                          <a:latin typeface="Times New Roman" pitchFamily="18" charset="0"/>
                          <a:cs typeface="Times New Roman" pitchFamily="18" charset="0"/>
                        </a:rPr>
                        <a:t>(20ke1A0541)</a:t>
                      </a:r>
                      <a:endParaRPr lang="en-US" sz="1200" dirty="0">
                        <a:latin typeface="Times New Roman" pitchFamily="18" charset="0"/>
                        <a:ea typeface="Calibri"/>
                        <a:cs typeface="Times New Roman" pitchFamily="18" charset="0"/>
                      </a:endParaRPr>
                    </a:p>
                  </a:txBody>
                  <a:tcPr marL="68580" marR="68580" marT="0" marB="0"/>
                </a:tc>
              </a:tr>
              <a:tr h="269875">
                <a:tc>
                  <a:txBody>
                    <a:bodyPr/>
                    <a:lstStyle/>
                    <a:p>
                      <a:pPr algn="ctr">
                        <a:lnSpc>
                          <a:spcPct val="115000"/>
                        </a:lnSpc>
                        <a:spcAft>
                          <a:spcPts val="1000"/>
                        </a:spcAft>
                      </a:pPr>
                      <a:r>
                        <a:rPr lang="en-US" sz="1200" dirty="0">
                          <a:latin typeface="Times New Roman" pitchFamily="18" charset="0"/>
                          <a:cs typeface="Times New Roman" pitchFamily="18" charset="0"/>
                        </a:rPr>
                        <a:t>4</a:t>
                      </a:r>
                      <a:endParaRPr lang="en-US" sz="12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en-US" sz="1200" dirty="0">
                          <a:latin typeface="Times New Roman" pitchFamily="18" charset="0"/>
                          <a:cs typeface="Times New Roman" pitchFamily="18" charset="0"/>
                        </a:rPr>
                        <a:t>Y. Siva </a:t>
                      </a:r>
                      <a:r>
                        <a:rPr lang="en-US" sz="1200" dirty="0" err="1">
                          <a:latin typeface="Times New Roman" pitchFamily="18" charset="0"/>
                          <a:cs typeface="Times New Roman" pitchFamily="18" charset="0"/>
                        </a:rPr>
                        <a:t>Parvathi</a:t>
                      </a:r>
                      <a:r>
                        <a:rPr lang="en-US" sz="1200" dirty="0">
                          <a:latin typeface="Times New Roman" pitchFamily="18" charset="0"/>
                          <a:cs typeface="Times New Roman" pitchFamily="18" charset="0"/>
                        </a:rPr>
                        <a:t>(20ke1A05B3)</a:t>
                      </a:r>
                      <a:endParaRPr lang="en-US" sz="1200" dirty="0">
                        <a:latin typeface="Times New Roman" pitchFamily="18" charset="0"/>
                        <a:ea typeface="Calibri"/>
                        <a:cs typeface="Times New Roman" pitchFamily="18" charset="0"/>
                      </a:endParaRPr>
                    </a:p>
                  </a:txBody>
                  <a:tcPr marL="68580" marR="68580" marT="0" marB="0"/>
                </a:tc>
              </a:tr>
            </a:tbl>
          </a:graphicData>
        </a:graphic>
      </p:graphicFrame>
      <p:sp>
        <p:nvSpPr>
          <p:cNvPr id="11" name="Rectangle 10"/>
          <p:cNvSpPr/>
          <p:nvPr/>
        </p:nvSpPr>
        <p:spPr>
          <a:xfrm>
            <a:off x="914400" y="3404433"/>
            <a:ext cx="1212191" cy="307777"/>
          </a:xfrm>
          <a:prstGeom prst="rect">
            <a:avLst/>
          </a:prstGeom>
        </p:spPr>
        <p:txBody>
          <a:bodyPr wrap="none">
            <a:spAutoFit/>
          </a:bodyPr>
          <a:lstStyle/>
          <a:p>
            <a:r>
              <a:rPr lang="en-US" sz="1400" b="1" u="sng" dirty="0" smtClean="0">
                <a:solidFill>
                  <a:srgbClr val="C00000"/>
                </a:solidFill>
                <a:latin typeface="Times New Roman" pitchFamily="18" charset="0"/>
                <a:cs typeface="Times New Roman" pitchFamily="18" charset="0"/>
              </a:rPr>
              <a:t>3-1(semester)</a:t>
            </a:r>
            <a:endParaRPr lang="en-US" sz="1400" b="1" u="sng" dirty="0">
              <a:solidFill>
                <a:srgbClr val="C00000"/>
              </a:solidFill>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2286000" y="2874010"/>
          <a:ext cx="2895600" cy="1469390"/>
        </p:xfrm>
        <a:graphic>
          <a:graphicData uri="http://schemas.openxmlformats.org/drawingml/2006/table">
            <a:tbl>
              <a:tblPr>
                <a:tableStyleId>{3C2FFA5D-87B4-456A-9821-1D502468CF0F}</a:tableStyleId>
              </a:tblPr>
              <a:tblGrid>
                <a:gridCol w="451822"/>
                <a:gridCol w="2443778"/>
              </a:tblGrid>
              <a:tr h="269875">
                <a:tc>
                  <a:txBody>
                    <a:bodyPr/>
                    <a:lstStyle/>
                    <a:p>
                      <a:pPr algn="ctr">
                        <a:lnSpc>
                          <a:spcPct val="115000"/>
                        </a:lnSpc>
                        <a:spcAft>
                          <a:spcPts val="1000"/>
                        </a:spcAft>
                      </a:pPr>
                      <a:r>
                        <a:rPr lang="en-US" sz="1200" b="1" dirty="0" err="1" smtClean="0">
                          <a:solidFill>
                            <a:srgbClr val="C00000"/>
                          </a:solidFill>
                          <a:latin typeface="Times New Roman" pitchFamily="18" charset="0"/>
                          <a:cs typeface="Times New Roman" pitchFamily="18" charset="0"/>
                        </a:rPr>
                        <a:t>S.No</a:t>
                      </a:r>
                      <a:endParaRPr lang="en-US" sz="1200" b="1" dirty="0">
                        <a:solidFill>
                          <a:srgbClr val="C00000"/>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en-US" sz="1200" b="1" dirty="0">
                          <a:solidFill>
                            <a:srgbClr val="C00000"/>
                          </a:solidFill>
                          <a:latin typeface="Times New Roman" pitchFamily="18" charset="0"/>
                          <a:cs typeface="Times New Roman" pitchFamily="18" charset="0"/>
                        </a:rPr>
                        <a:t>Student Name</a:t>
                      </a:r>
                      <a:endParaRPr lang="en-US" sz="1200" b="1" dirty="0">
                        <a:solidFill>
                          <a:srgbClr val="C00000"/>
                        </a:solidFill>
                        <a:latin typeface="Times New Roman" pitchFamily="18" charset="0"/>
                        <a:ea typeface="Calibri"/>
                        <a:cs typeface="Times New Roman" pitchFamily="18" charset="0"/>
                      </a:endParaRPr>
                    </a:p>
                  </a:txBody>
                  <a:tcPr marL="68580" marR="68580" marT="0" marB="0"/>
                </a:tc>
              </a:tr>
              <a:tr h="269875">
                <a:tc>
                  <a:txBody>
                    <a:bodyPr/>
                    <a:lstStyle/>
                    <a:p>
                      <a:pPr algn="ctr">
                        <a:lnSpc>
                          <a:spcPct val="115000"/>
                        </a:lnSpc>
                        <a:spcAft>
                          <a:spcPts val="1000"/>
                        </a:spcAft>
                      </a:pPr>
                      <a:r>
                        <a:rPr lang="en-US" sz="1200" dirty="0">
                          <a:latin typeface="Times New Roman" pitchFamily="18" charset="0"/>
                          <a:cs typeface="Times New Roman" pitchFamily="18" charset="0"/>
                        </a:rPr>
                        <a:t>1</a:t>
                      </a:r>
                      <a:endParaRPr lang="en-US" sz="12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en-US" sz="1200" dirty="0">
                          <a:latin typeface="Times New Roman" pitchFamily="18" charset="0"/>
                          <a:cs typeface="Times New Roman" pitchFamily="18" charset="0"/>
                        </a:rPr>
                        <a:t>B. </a:t>
                      </a:r>
                      <a:r>
                        <a:rPr lang="en-US" sz="1200" dirty="0" err="1">
                          <a:latin typeface="Times New Roman" pitchFamily="18" charset="0"/>
                          <a:cs typeface="Times New Roman" pitchFamily="18" charset="0"/>
                        </a:rPr>
                        <a:t>Supriya</a:t>
                      </a:r>
                      <a:r>
                        <a:rPr lang="en-US" sz="1200" dirty="0">
                          <a:latin typeface="Times New Roman" pitchFamily="18" charset="0"/>
                          <a:cs typeface="Times New Roman" pitchFamily="18" charset="0"/>
                        </a:rPr>
                        <a:t>(19ke1A0519)</a:t>
                      </a:r>
                      <a:endParaRPr lang="en-US" sz="1200" dirty="0">
                        <a:latin typeface="Times New Roman" pitchFamily="18" charset="0"/>
                        <a:ea typeface="Calibri"/>
                        <a:cs typeface="Times New Roman" pitchFamily="18" charset="0"/>
                      </a:endParaRPr>
                    </a:p>
                  </a:txBody>
                  <a:tcPr marL="68580" marR="68580" marT="0" marB="0"/>
                </a:tc>
              </a:tr>
              <a:tr h="269875">
                <a:tc>
                  <a:txBody>
                    <a:bodyPr/>
                    <a:lstStyle/>
                    <a:p>
                      <a:pPr algn="ctr">
                        <a:lnSpc>
                          <a:spcPct val="115000"/>
                        </a:lnSpc>
                        <a:spcAft>
                          <a:spcPts val="1000"/>
                        </a:spcAft>
                      </a:pPr>
                      <a:r>
                        <a:rPr lang="en-US" sz="1200" dirty="0">
                          <a:latin typeface="Times New Roman" pitchFamily="18" charset="0"/>
                          <a:cs typeface="Times New Roman" pitchFamily="18" charset="0"/>
                        </a:rPr>
                        <a:t>2</a:t>
                      </a:r>
                      <a:endParaRPr lang="en-US" sz="12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en-US" sz="1200" dirty="0" err="1">
                          <a:latin typeface="Times New Roman" pitchFamily="18" charset="0"/>
                          <a:cs typeface="Times New Roman" pitchFamily="18" charset="0"/>
                        </a:rPr>
                        <a:t>A.Nanditha</a:t>
                      </a:r>
                      <a:r>
                        <a:rPr lang="en-US" sz="1200" dirty="0">
                          <a:latin typeface="Times New Roman" pitchFamily="18" charset="0"/>
                          <a:cs typeface="Times New Roman" pitchFamily="18" charset="0"/>
                        </a:rPr>
                        <a:t>(19ke1A0510)</a:t>
                      </a:r>
                      <a:endParaRPr lang="en-US" sz="1200" dirty="0">
                        <a:latin typeface="Times New Roman" pitchFamily="18" charset="0"/>
                        <a:ea typeface="Calibri"/>
                        <a:cs typeface="Times New Roman" pitchFamily="18" charset="0"/>
                      </a:endParaRPr>
                    </a:p>
                  </a:txBody>
                  <a:tcPr marL="68580" marR="68580" marT="0" marB="0"/>
                </a:tc>
              </a:tr>
              <a:tr h="294005">
                <a:tc>
                  <a:txBody>
                    <a:bodyPr/>
                    <a:lstStyle/>
                    <a:p>
                      <a:pPr algn="ctr">
                        <a:lnSpc>
                          <a:spcPct val="115000"/>
                        </a:lnSpc>
                        <a:spcAft>
                          <a:spcPts val="1000"/>
                        </a:spcAft>
                      </a:pPr>
                      <a:r>
                        <a:rPr lang="en-US" sz="1200" dirty="0">
                          <a:latin typeface="Times New Roman" pitchFamily="18" charset="0"/>
                          <a:cs typeface="Times New Roman" pitchFamily="18" charset="0"/>
                        </a:rPr>
                        <a:t>3</a:t>
                      </a:r>
                      <a:endParaRPr lang="en-US" sz="12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en-US" sz="1200" dirty="0">
                          <a:latin typeface="Times New Roman" pitchFamily="18" charset="0"/>
                          <a:cs typeface="Times New Roman" pitchFamily="18" charset="0"/>
                        </a:rPr>
                        <a:t>M. </a:t>
                      </a:r>
                      <a:r>
                        <a:rPr lang="en-US" sz="1200" dirty="0" err="1">
                          <a:latin typeface="Times New Roman" pitchFamily="18" charset="0"/>
                          <a:cs typeface="Times New Roman" pitchFamily="18" charset="0"/>
                        </a:rPr>
                        <a:t>HariPriya</a:t>
                      </a:r>
                      <a:r>
                        <a:rPr lang="en-US" sz="1200" dirty="0">
                          <a:latin typeface="Times New Roman" pitchFamily="18" charset="0"/>
                          <a:cs typeface="Times New Roman" pitchFamily="18" charset="0"/>
                        </a:rPr>
                        <a:t>(19ke1A0572)</a:t>
                      </a:r>
                      <a:endParaRPr lang="en-US" sz="1200" dirty="0">
                        <a:latin typeface="Times New Roman" pitchFamily="18" charset="0"/>
                        <a:ea typeface="Calibri"/>
                        <a:cs typeface="Times New Roman" pitchFamily="18" charset="0"/>
                      </a:endParaRPr>
                    </a:p>
                  </a:txBody>
                  <a:tcPr marL="68580" marR="68580" marT="0" marB="0"/>
                </a:tc>
              </a:tr>
              <a:tr h="365760">
                <a:tc>
                  <a:txBody>
                    <a:bodyPr/>
                    <a:lstStyle/>
                    <a:p>
                      <a:pPr algn="ctr">
                        <a:lnSpc>
                          <a:spcPct val="115000"/>
                        </a:lnSpc>
                        <a:spcAft>
                          <a:spcPts val="1000"/>
                        </a:spcAft>
                      </a:pPr>
                      <a:r>
                        <a:rPr lang="en-US" sz="1200" dirty="0">
                          <a:latin typeface="Times New Roman" pitchFamily="18" charset="0"/>
                          <a:cs typeface="Times New Roman" pitchFamily="18" charset="0"/>
                        </a:rPr>
                        <a:t>4</a:t>
                      </a:r>
                      <a:endParaRPr lang="en-US" sz="12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en-US" sz="1200" dirty="0" err="1">
                          <a:latin typeface="Times New Roman" pitchFamily="18" charset="0"/>
                          <a:cs typeface="Times New Roman" pitchFamily="18" charset="0"/>
                        </a:rPr>
                        <a:t>M.Navya</a:t>
                      </a:r>
                      <a:r>
                        <a:rPr lang="en-US" sz="1200" dirty="0">
                          <a:latin typeface="Times New Roman" pitchFamily="18" charset="0"/>
                          <a:cs typeface="Times New Roman" pitchFamily="18" charset="0"/>
                        </a:rPr>
                        <a:t>(19ke1A0574)</a:t>
                      </a:r>
                      <a:endParaRPr lang="en-US" sz="1200" dirty="0">
                        <a:latin typeface="Times New Roman" pitchFamily="18" charset="0"/>
                        <a:ea typeface="Calibri"/>
                        <a:cs typeface="Times New Roman" pitchFamily="18" charset="0"/>
                      </a:endParaRPr>
                    </a:p>
                  </a:txBody>
                  <a:tcPr marL="68580" marR="68580" marT="0" marB="0"/>
                </a:tc>
              </a:tr>
            </a:tbl>
          </a:graphicData>
        </a:graphic>
      </p:graphicFrame>
      <p:sp>
        <p:nvSpPr>
          <p:cNvPr id="13" name="Rectangle 12"/>
          <p:cNvSpPr/>
          <p:nvPr/>
        </p:nvSpPr>
        <p:spPr>
          <a:xfrm>
            <a:off x="914400" y="5178623"/>
            <a:ext cx="1212191" cy="307777"/>
          </a:xfrm>
          <a:prstGeom prst="rect">
            <a:avLst/>
          </a:prstGeom>
        </p:spPr>
        <p:txBody>
          <a:bodyPr wrap="none">
            <a:spAutoFit/>
          </a:bodyPr>
          <a:lstStyle/>
          <a:p>
            <a:r>
              <a:rPr lang="en-US" sz="1400" b="1" u="sng" dirty="0" smtClean="0">
                <a:solidFill>
                  <a:srgbClr val="C00000"/>
                </a:solidFill>
                <a:latin typeface="Times New Roman" pitchFamily="18" charset="0"/>
                <a:cs typeface="Times New Roman" pitchFamily="18" charset="0"/>
              </a:rPr>
              <a:t>4-1(semester)</a:t>
            </a:r>
            <a:endParaRPr lang="en-US" sz="1400" b="1" u="sng" dirty="0">
              <a:solidFill>
                <a:srgbClr val="C00000"/>
              </a:solidFill>
              <a:latin typeface="Times New Roman" pitchFamily="18" charset="0"/>
              <a:cs typeface="Times New Roman" pitchFamily="18" charset="0"/>
            </a:endParaRPr>
          </a:p>
        </p:txBody>
      </p:sp>
      <p:graphicFrame>
        <p:nvGraphicFramePr>
          <p:cNvPr id="14" name="Table 13"/>
          <p:cNvGraphicFramePr>
            <a:graphicFrameLocks noGrp="1"/>
          </p:cNvGraphicFramePr>
          <p:nvPr/>
        </p:nvGraphicFramePr>
        <p:xfrm>
          <a:off x="2286000" y="4724400"/>
          <a:ext cx="2895600" cy="960374"/>
        </p:xfrm>
        <a:graphic>
          <a:graphicData uri="http://schemas.openxmlformats.org/drawingml/2006/table">
            <a:tbl>
              <a:tblPr>
                <a:tableStyleId>{3C2FFA5D-87B4-456A-9821-1D502468CF0F}</a:tableStyleId>
              </a:tblPr>
              <a:tblGrid>
                <a:gridCol w="497351"/>
                <a:gridCol w="2398249"/>
              </a:tblGrid>
              <a:tr h="269875">
                <a:tc>
                  <a:txBody>
                    <a:bodyPr/>
                    <a:lstStyle/>
                    <a:p>
                      <a:pPr algn="ctr">
                        <a:lnSpc>
                          <a:spcPct val="115000"/>
                        </a:lnSpc>
                        <a:spcAft>
                          <a:spcPts val="1000"/>
                        </a:spcAft>
                      </a:pPr>
                      <a:r>
                        <a:rPr lang="en-US" sz="1200" b="1" dirty="0" err="1" smtClean="0">
                          <a:solidFill>
                            <a:srgbClr val="C00000"/>
                          </a:solidFill>
                          <a:latin typeface="Times New Roman" pitchFamily="18" charset="0"/>
                          <a:cs typeface="Times New Roman" pitchFamily="18" charset="0"/>
                        </a:rPr>
                        <a:t>S.No</a:t>
                      </a:r>
                      <a:endParaRPr lang="en-US" sz="1200" b="1" dirty="0">
                        <a:solidFill>
                          <a:srgbClr val="C00000"/>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en-US" sz="1200" b="1" dirty="0">
                          <a:solidFill>
                            <a:srgbClr val="C00000"/>
                          </a:solidFill>
                          <a:latin typeface="Times New Roman" pitchFamily="18" charset="0"/>
                          <a:cs typeface="Times New Roman" pitchFamily="18" charset="0"/>
                        </a:rPr>
                        <a:t>Student Name</a:t>
                      </a:r>
                      <a:endParaRPr lang="en-US" sz="1200" b="1" dirty="0">
                        <a:solidFill>
                          <a:srgbClr val="C00000"/>
                        </a:solidFill>
                        <a:latin typeface="Times New Roman" pitchFamily="18" charset="0"/>
                        <a:ea typeface="Calibri"/>
                        <a:cs typeface="Times New Roman" pitchFamily="18" charset="0"/>
                      </a:endParaRPr>
                    </a:p>
                  </a:txBody>
                  <a:tcPr marL="68580" marR="68580" marT="0" marB="0"/>
                </a:tc>
              </a:tr>
              <a:tr h="269875">
                <a:tc>
                  <a:txBody>
                    <a:bodyPr/>
                    <a:lstStyle/>
                    <a:p>
                      <a:pPr algn="ctr">
                        <a:lnSpc>
                          <a:spcPct val="115000"/>
                        </a:lnSpc>
                        <a:spcAft>
                          <a:spcPts val="1000"/>
                        </a:spcAft>
                      </a:pPr>
                      <a:r>
                        <a:rPr lang="en-US" sz="1200" dirty="0">
                          <a:latin typeface="Times New Roman" pitchFamily="18" charset="0"/>
                          <a:cs typeface="Times New Roman" pitchFamily="18" charset="0"/>
                        </a:rPr>
                        <a:t>1</a:t>
                      </a:r>
                      <a:endParaRPr lang="en-US" sz="12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en-US" sz="1200" dirty="0">
                          <a:latin typeface="Times New Roman" pitchFamily="18" charset="0"/>
                          <a:cs typeface="Times New Roman" pitchFamily="18" charset="0"/>
                        </a:rPr>
                        <a:t>B. CHARISHMA CHOWDARY(18KE1A0509)</a:t>
                      </a:r>
                      <a:endParaRPr lang="en-US" sz="1200" dirty="0">
                        <a:latin typeface="Times New Roman" pitchFamily="18" charset="0"/>
                        <a:ea typeface="Calibri"/>
                        <a:cs typeface="Times New Roman" pitchFamily="18" charset="0"/>
                      </a:endParaRPr>
                    </a:p>
                  </a:txBody>
                  <a:tcPr marL="68580" marR="68580" marT="0" marB="0"/>
                </a:tc>
              </a:tr>
              <a:tr h="269875">
                <a:tc>
                  <a:txBody>
                    <a:bodyPr/>
                    <a:lstStyle/>
                    <a:p>
                      <a:pPr algn="ctr">
                        <a:lnSpc>
                          <a:spcPct val="115000"/>
                        </a:lnSpc>
                        <a:spcAft>
                          <a:spcPts val="1000"/>
                        </a:spcAft>
                      </a:pPr>
                      <a:r>
                        <a:rPr lang="en-US" sz="1200" dirty="0">
                          <a:latin typeface="Times New Roman" pitchFamily="18" charset="0"/>
                          <a:cs typeface="Times New Roman" pitchFamily="18" charset="0"/>
                        </a:rPr>
                        <a:t>2</a:t>
                      </a:r>
                      <a:endParaRPr lang="en-US" sz="12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1000"/>
                        </a:spcAft>
                      </a:pPr>
                      <a:r>
                        <a:rPr lang="en-US" sz="1200" dirty="0">
                          <a:latin typeface="Times New Roman" pitchFamily="18" charset="0"/>
                          <a:cs typeface="Times New Roman" pitchFamily="18" charset="0"/>
                        </a:rPr>
                        <a:t>K.NAGAMANI(18KE1A0553)</a:t>
                      </a:r>
                      <a:endParaRPr lang="en-US" sz="1200" dirty="0">
                        <a:latin typeface="Times New Roman" pitchFamily="18" charset="0"/>
                        <a:ea typeface="Calibri"/>
                        <a:cs typeface="Times New Roman" pitchFamily="18" charset="0"/>
                      </a:endParaRPr>
                    </a:p>
                  </a:txBody>
                  <a:tcPr marL="68580" marR="68580" marT="0" marB="0"/>
                </a:tc>
              </a:tr>
            </a:tbl>
          </a:graphicData>
        </a:graphic>
      </p:graphicFrame>
      <p:sp>
        <p:nvSpPr>
          <p:cNvPr id="15" name="Rectangle 14"/>
          <p:cNvSpPr/>
          <p:nvPr/>
        </p:nvSpPr>
        <p:spPr>
          <a:xfrm>
            <a:off x="533400" y="6172200"/>
            <a:ext cx="3429000" cy="307777"/>
          </a:xfrm>
          <a:prstGeom prst="rect">
            <a:avLst/>
          </a:prstGeom>
        </p:spPr>
        <p:txBody>
          <a:bodyPr>
            <a:spAutoFit/>
          </a:bodyPr>
          <a:lstStyle/>
          <a:p>
            <a:r>
              <a:rPr lang="en-US" sz="1400" b="1" dirty="0" smtClean="0">
                <a:solidFill>
                  <a:srgbClr val="FFFF00"/>
                </a:solidFill>
                <a:latin typeface="Times New Roman" pitchFamily="18" charset="0"/>
                <a:cs typeface="Times New Roman" pitchFamily="18" charset="0"/>
              </a:rPr>
              <a:t>No of Students Placed in Campus Drive</a:t>
            </a:r>
            <a:endParaRPr lang="en-US" sz="1400" dirty="0">
              <a:solidFill>
                <a:srgbClr val="FFFF00"/>
              </a:solidFill>
              <a:latin typeface="Times New Roman" pitchFamily="18" charset="0"/>
              <a:cs typeface="Times New Roman" pitchFamily="18" charset="0"/>
            </a:endParaRPr>
          </a:p>
        </p:txBody>
      </p:sp>
      <p:sp>
        <p:nvSpPr>
          <p:cNvPr id="16" name="Pentagon 15"/>
          <p:cNvSpPr/>
          <p:nvPr/>
        </p:nvSpPr>
        <p:spPr>
          <a:xfrm>
            <a:off x="533400" y="6175177"/>
            <a:ext cx="3200400" cy="341292"/>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latin typeface="Times New Roman" pitchFamily="18" charset="0"/>
              <a:cs typeface="Times New Roman" pitchFamily="18" charset="0"/>
            </a:endParaRPr>
          </a:p>
          <a:p>
            <a:pPr algn="ctr"/>
            <a:endParaRPr lang="en-US" sz="1400" dirty="0">
              <a:ln>
                <a:solidFill>
                  <a:schemeClr val="bg1"/>
                </a:solidFill>
              </a:ln>
              <a:solidFill>
                <a:srgbClr val="FFFF00"/>
              </a:solidFill>
              <a:latin typeface="Times New Roman" pitchFamily="18" charset="0"/>
              <a:cs typeface="Times New Roman" pitchFamily="18" charset="0"/>
            </a:endParaRPr>
          </a:p>
        </p:txBody>
      </p:sp>
      <p:sp>
        <p:nvSpPr>
          <p:cNvPr id="17" name="Rectangle 16"/>
          <p:cNvSpPr/>
          <p:nvPr/>
        </p:nvSpPr>
        <p:spPr>
          <a:xfrm>
            <a:off x="342947" y="6324600"/>
            <a:ext cx="5067253" cy="2062103"/>
          </a:xfrm>
          <a:prstGeom prst="rect">
            <a:avLst/>
          </a:prstGeom>
          <a:noFill/>
        </p:spPr>
        <p:txBody>
          <a:bodyPr wrap="square" lIns="91440" tIns="45720" rIns="91440" bIns="45720">
            <a:spAutoFit/>
          </a:bodyPr>
          <a:lstStyle/>
          <a:p>
            <a:pPr algn="ctr"/>
            <a:r>
              <a:rPr lang="en-US" sz="8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86</a:t>
            </a: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p>
          <a:p>
            <a:pPr algn="ct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Students</a:t>
            </a:r>
            <a:endPar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533400" y="381000"/>
            <a:ext cx="3352800" cy="341292"/>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latin typeface="Times New Roman" pitchFamily="18" charset="0"/>
              <a:cs typeface="Times New Roman" pitchFamily="18" charset="0"/>
            </a:endParaRPr>
          </a:p>
          <a:p>
            <a:pPr algn="ctr"/>
            <a:endParaRPr lang="en-US" sz="1400" dirty="0">
              <a:ln>
                <a:solidFill>
                  <a:schemeClr val="bg1"/>
                </a:solidFill>
              </a:ln>
              <a:solidFill>
                <a:srgbClr val="FFFF00"/>
              </a:solidFill>
              <a:latin typeface="Times New Roman" pitchFamily="18" charset="0"/>
              <a:cs typeface="Times New Roman" pitchFamily="18" charset="0"/>
            </a:endParaRPr>
          </a:p>
        </p:txBody>
      </p:sp>
      <p:sp>
        <p:nvSpPr>
          <p:cNvPr id="19457" name="Rectangle 1"/>
          <p:cNvSpPr>
            <a:spLocks noChangeArrowheads="1"/>
          </p:cNvSpPr>
          <p:nvPr/>
        </p:nvSpPr>
        <p:spPr bwMode="auto">
          <a:xfrm>
            <a:off x="533400" y="378023"/>
            <a:ext cx="329603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7500" algn="l"/>
              </a:tabLst>
            </a:pPr>
            <a:r>
              <a:rPr lang="en-US" sz="1400" b="1" dirty="0" smtClean="0">
                <a:solidFill>
                  <a:srgbClr val="FFFF00"/>
                </a:solidFill>
                <a:latin typeface="Times New Roman" pitchFamily="18" charset="0"/>
                <a:ea typeface="Calibri" pitchFamily="34" charset="0"/>
                <a:cs typeface="Times New Roman" pitchFamily="18" charset="0"/>
              </a:rPr>
              <a:t>P</a:t>
            </a:r>
            <a:r>
              <a:rPr kumimoji="0" lang="en-US" sz="14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rogram </a:t>
            </a:r>
            <a:r>
              <a:rPr lang="en-US" sz="1400" b="1" dirty="0" smtClean="0">
                <a:solidFill>
                  <a:srgbClr val="FFFF00"/>
                </a:solidFill>
                <a:latin typeface="Times New Roman" pitchFamily="18" charset="0"/>
                <a:ea typeface="Calibri" pitchFamily="34" charset="0"/>
                <a:cs typeface="Times New Roman" pitchFamily="18" charset="0"/>
              </a:rPr>
              <a:t>E</a:t>
            </a:r>
            <a:r>
              <a:rPr kumimoji="0" lang="en-US" sz="14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ducational Objectives (PEOs)</a:t>
            </a:r>
            <a:endParaRPr kumimoji="0" lang="en-US" sz="1400" b="0" i="0" u="none" strike="noStrike" cap="none" normalizeH="0" baseline="0" dirty="0" smtClean="0">
              <a:ln>
                <a:noFill/>
              </a:ln>
              <a:solidFill>
                <a:srgbClr val="FFFF00"/>
              </a:solidFill>
              <a:effectLst/>
              <a:latin typeface="Arial" pitchFamily="34" charset="0"/>
              <a:cs typeface="Arial" pitchFamily="34" charset="0"/>
            </a:endParaRPr>
          </a:p>
        </p:txBody>
      </p:sp>
      <p:graphicFrame>
        <p:nvGraphicFramePr>
          <p:cNvPr id="5" name="Table 4"/>
          <p:cNvGraphicFramePr>
            <a:graphicFrameLocks noGrp="1"/>
          </p:cNvGraphicFramePr>
          <p:nvPr/>
        </p:nvGraphicFramePr>
        <p:xfrm>
          <a:off x="914400" y="990600"/>
          <a:ext cx="5029200" cy="2157730"/>
        </p:xfrm>
        <a:graphic>
          <a:graphicData uri="http://schemas.openxmlformats.org/drawingml/2006/table">
            <a:tbl>
              <a:tblPr>
                <a:tableStyleId>{3C2FFA5D-87B4-456A-9821-1D502468CF0F}</a:tableStyleId>
              </a:tblPr>
              <a:tblGrid>
                <a:gridCol w="670560"/>
                <a:gridCol w="4358640"/>
              </a:tblGrid>
              <a:tr h="609600">
                <a:tc>
                  <a:txBody>
                    <a:bodyPr/>
                    <a:lstStyle/>
                    <a:p>
                      <a:pPr algn="ctr">
                        <a:lnSpc>
                          <a:spcPct val="100000"/>
                        </a:lnSpc>
                        <a:spcAft>
                          <a:spcPts val="0"/>
                        </a:spcAft>
                      </a:pPr>
                      <a:r>
                        <a:rPr lang="en-US" sz="1200" b="1" dirty="0">
                          <a:solidFill>
                            <a:srgbClr val="FF0000"/>
                          </a:solidFill>
                          <a:latin typeface="Times New Roman" pitchFamily="18" charset="0"/>
                          <a:cs typeface="Times New Roman" pitchFamily="18" charset="0"/>
                        </a:rPr>
                        <a:t>PEO 1</a:t>
                      </a:r>
                      <a:endParaRPr lang="en-US" sz="1200" b="1" dirty="0">
                        <a:solidFill>
                          <a:srgbClr val="FF0000"/>
                        </a:solidFill>
                        <a:latin typeface="Times New Roman" pitchFamily="18" charset="0"/>
                        <a:ea typeface="Calibri"/>
                        <a:cs typeface="Times New Roman" pitchFamily="18" charset="0"/>
                      </a:endParaRPr>
                    </a:p>
                  </a:txBody>
                  <a:tcPr marL="68580" marR="68580" marT="0" marB="0" anchor="ctr"/>
                </a:tc>
                <a:tc>
                  <a:txBody>
                    <a:bodyPr/>
                    <a:lstStyle/>
                    <a:p>
                      <a:pPr algn="just">
                        <a:lnSpc>
                          <a:spcPct val="100000"/>
                        </a:lnSpc>
                        <a:spcAft>
                          <a:spcPts val="0"/>
                        </a:spcAft>
                      </a:pPr>
                      <a:r>
                        <a:rPr lang="en-US" sz="1200" dirty="0">
                          <a:latin typeface="Times New Roman" pitchFamily="18" charset="0"/>
                          <a:cs typeface="Times New Roman" pitchFamily="18" charset="0"/>
                        </a:rPr>
                        <a:t>Graduates will be able to utilize fundamental knowledge to meet the dynamic needs of Computer Science and Engineering problems.</a:t>
                      </a:r>
                      <a:endParaRPr lang="en-US" sz="1200" dirty="0">
                        <a:latin typeface="Times New Roman" pitchFamily="18" charset="0"/>
                        <a:ea typeface="Calibri"/>
                        <a:cs typeface="Times New Roman" pitchFamily="18" charset="0"/>
                      </a:endParaRPr>
                    </a:p>
                  </a:txBody>
                  <a:tcPr marL="68580" marR="68580" marT="0" marB="0" anchor="ctr"/>
                </a:tc>
              </a:tr>
              <a:tr h="450850">
                <a:tc>
                  <a:txBody>
                    <a:bodyPr/>
                    <a:lstStyle/>
                    <a:p>
                      <a:pPr algn="ctr">
                        <a:lnSpc>
                          <a:spcPct val="100000"/>
                        </a:lnSpc>
                        <a:spcAft>
                          <a:spcPts val="0"/>
                        </a:spcAft>
                      </a:pPr>
                      <a:r>
                        <a:rPr lang="en-US" sz="1200" b="1" dirty="0">
                          <a:solidFill>
                            <a:srgbClr val="FF0000"/>
                          </a:solidFill>
                          <a:latin typeface="Times New Roman" pitchFamily="18" charset="0"/>
                          <a:cs typeface="Times New Roman" pitchFamily="18" charset="0"/>
                        </a:rPr>
                        <a:t>PEO 2</a:t>
                      </a:r>
                      <a:endParaRPr lang="en-US" sz="1200" b="1" dirty="0">
                        <a:solidFill>
                          <a:srgbClr val="FF0000"/>
                        </a:solidFill>
                        <a:latin typeface="Times New Roman" pitchFamily="18" charset="0"/>
                        <a:ea typeface="Calibri"/>
                        <a:cs typeface="Times New Roman" pitchFamily="18" charset="0"/>
                      </a:endParaRPr>
                    </a:p>
                  </a:txBody>
                  <a:tcPr marL="68580" marR="68580" marT="0" marB="0" anchor="ctr"/>
                </a:tc>
                <a:tc>
                  <a:txBody>
                    <a:bodyPr/>
                    <a:lstStyle/>
                    <a:p>
                      <a:pPr algn="just">
                        <a:lnSpc>
                          <a:spcPct val="100000"/>
                        </a:lnSpc>
                        <a:spcAft>
                          <a:spcPts val="0"/>
                        </a:spcAft>
                      </a:pPr>
                      <a:r>
                        <a:rPr lang="en-US" sz="1200" dirty="0">
                          <a:latin typeface="Times New Roman" pitchFamily="18" charset="0"/>
                          <a:cs typeface="Times New Roman" pitchFamily="18" charset="0"/>
                        </a:rPr>
                        <a:t>Graduates will be able to accomplish in the domain of programming skills learned in their curriculum to become successful engineers.</a:t>
                      </a:r>
                      <a:endParaRPr lang="en-US" sz="1200" dirty="0">
                        <a:latin typeface="Times New Roman" pitchFamily="18" charset="0"/>
                        <a:ea typeface="Calibri"/>
                        <a:cs typeface="Times New Roman" pitchFamily="18" charset="0"/>
                      </a:endParaRPr>
                    </a:p>
                  </a:txBody>
                  <a:tcPr marL="68580" marR="68580" marT="0" marB="0" anchor="ctr"/>
                </a:tc>
              </a:tr>
              <a:tr h="478155">
                <a:tc>
                  <a:txBody>
                    <a:bodyPr/>
                    <a:lstStyle/>
                    <a:p>
                      <a:pPr algn="ctr">
                        <a:lnSpc>
                          <a:spcPct val="100000"/>
                        </a:lnSpc>
                        <a:spcAft>
                          <a:spcPts val="0"/>
                        </a:spcAft>
                      </a:pPr>
                      <a:r>
                        <a:rPr lang="en-US" sz="1200" b="1" dirty="0">
                          <a:solidFill>
                            <a:srgbClr val="FF0000"/>
                          </a:solidFill>
                          <a:latin typeface="Times New Roman" pitchFamily="18" charset="0"/>
                          <a:cs typeface="Times New Roman" pitchFamily="18" charset="0"/>
                        </a:rPr>
                        <a:t>PEO 3</a:t>
                      </a:r>
                      <a:endParaRPr lang="en-US" sz="1200" b="1" dirty="0">
                        <a:solidFill>
                          <a:srgbClr val="FF0000"/>
                        </a:solidFill>
                        <a:latin typeface="Times New Roman" pitchFamily="18" charset="0"/>
                        <a:ea typeface="Calibri"/>
                        <a:cs typeface="Times New Roman" pitchFamily="18" charset="0"/>
                      </a:endParaRPr>
                    </a:p>
                  </a:txBody>
                  <a:tcPr marL="68580" marR="68580" marT="0" marB="0" anchor="ctr"/>
                </a:tc>
                <a:tc>
                  <a:txBody>
                    <a:bodyPr/>
                    <a:lstStyle/>
                    <a:p>
                      <a:pPr algn="just">
                        <a:lnSpc>
                          <a:spcPct val="100000"/>
                        </a:lnSpc>
                        <a:spcAft>
                          <a:spcPts val="0"/>
                        </a:spcAft>
                      </a:pPr>
                      <a:r>
                        <a:rPr lang="en-US" sz="1200" dirty="0" smtClean="0">
                          <a:latin typeface="Times New Roman" pitchFamily="18" charset="0"/>
                          <a:cs typeface="Times New Roman" pitchFamily="18" charset="0"/>
                        </a:rPr>
                        <a:t>Graduates will be able to provide feasible and socially acceptable solutions to real life problems in the areas of Computer Science and Engineering.</a:t>
                      </a:r>
                      <a:endParaRPr lang="en-US" sz="1200" b="1" dirty="0">
                        <a:latin typeface="Times New Roman" pitchFamily="18" charset="0"/>
                        <a:ea typeface="Times New Roman"/>
                        <a:cs typeface="Times New Roman" pitchFamily="18" charset="0"/>
                      </a:endParaRPr>
                    </a:p>
                  </a:txBody>
                  <a:tcPr marL="68580" marR="68580" marT="0" marB="0" anchor="ctr"/>
                </a:tc>
              </a:tr>
              <a:tr h="490855">
                <a:tc>
                  <a:txBody>
                    <a:bodyPr/>
                    <a:lstStyle/>
                    <a:p>
                      <a:pPr algn="ctr">
                        <a:lnSpc>
                          <a:spcPct val="100000"/>
                        </a:lnSpc>
                        <a:spcAft>
                          <a:spcPts val="0"/>
                        </a:spcAft>
                      </a:pPr>
                      <a:r>
                        <a:rPr lang="en-US" sz="1200" b="1" dirty="0">
                          <a:solidFill>
                            <a:srgbClr val="FF0000"/>
                          </a:solidFill>
                          <a:latin typeface="Times New Roman" pitchFamily="18" charset="0"/>
                          <a:cs typeface="Times New Roman" pitchFamily="18" charset="0"/>
                        </a:rPr>
                        <a:t>PEO 4</a:t>
                      </a:r>
                      <a:endParaRPr lang="en-US" sz="1200" b="1" dirty="0">
                        <a:solidFill>
                          <a:srgbClr val="FF0000"/>
                        </a:solidFill>
                        <a:latin typeface="Times New Roman" pitchFamily="18" charset="0"/>
                        <a:ea typeface="Calibri"/>
                        <a:cs typeface="Times New Roman" pitchFamily="18" charset="0"/>
                      </a:endParaRPr>
                    </a:p>
                  </a:txBody>
                  <a:tcPr marL="68580" marR="68580" marT="0" marB="0" anchor="ctr"/>
                </a:tc>
                <a:tc>
                  <a:txBody>
                    <a:bodyPr/>
                    <a:lstStyle/>
                    <a:p>
                      <a:pPr algn="just">
                        <a:lnSpc>
                          <a:spcPct val="100000"/>
                        </a:lnSpc>
                        <a:spcAft>
                          <a:spcPts val="0"/>
                        </a:spcAft>
                      </a:pPr>
                      <a:r>
                        <a:rPr lang="en-US" sz="1200" dirty="0">
                          <a:latin typeface="Times New Roman" pitchFamily="18" charset="0"/>
                          <a:cs typeface="Times New Roman" pitchFamily="18" charset="0"/>
                        </a:rPr>
                        <a:t>Graduates will be able to acquire technical knowledge with leadership qualities, social awareness and ethical values with commitment.</a:t>
                      </a:r>
                      <a:endParaRPr lang="en-US" sz="1200" b="1" dirty="0">
                        <a:latin typeface="Times New Roman" pitchFamily="18" charset="0"/>
                        <a:ea typeface="Times New Roman"/>
                        <a:cs typeface="Times New Roman" pitchFamily="18" charset="0"/>
                      </a:endParaRPr>
                    </a:p>
                  </a:txBody>
                  <a:tcPr marL="68580" marR="68580" marT="0" marB="0" anchor="ctr"/>
                </a:tc>
              </a:tr>
            </a:tbl>
          </a:graphicData>
        </a:graphic>
      </p:graphicFrame>
      <p:sp>
        <p:nvSpPr>
          <p:cNvPr id="7" name="Pentagon 6"/>
          <p:cNvSpPr/>
          <p:nvPr/>
        </p:nvSpPr>
        <p:spPr>
          <a:xfrm>
            <a:off x="609600" y="3621108"/>
            <a:ext cx="2819400" cy="341292"/>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latin typeface="Times New Roman" pitchFamily="18" charset="0"/>
              <a:cs typeface="Times New Roman" pitchFamily="18" charset="0"/>
            </a:endParaRPr>
          </a:p>
          <a:p>
            <a:pPr algn="ctr"/>
            <a:endParaRPr lang="en-US" sz="1400" dirty="0">
              <a:ln>
                <a:solidFill>
                  <a:schemeClr val="bg1"/>
                </a:solidFill>
              </a:ln>
              <a:solidFill>
                <a:srgbClr val="FFFF00"/>
              </a:solidFill>
              <a:latin typeface="Times New Roman" pitchFamily="18" charset="0"/>
              <a:cs typeface="Times New Roman" pitchFamily="18" charset="0"/>
            </a:endParaRPr>
          </a:p>
        </p:txBody>
      </p:sp>
      <p:sp>
        <p:nvSpPr>
          <p:cNvPr id="8" name="Rectangle 7"/>
          <p:cNvSpPr/>
          <p:nvPr/>
        </p:nvSpPr>
        <p:spPr>
          <a:xfrm>
            <a:off x="609600" y="3654623"/>
            <a:ext cx="3429000" cy="307777"/>
          </a:xfrm>
          <a:prstGeom prst="rect">
            <a:avLst/>
          </a:prstGeom>
        </p:spPr>
        <p:txBody>
          <a:bodyPr>
            <a:spAutoFit/>
          </a:bodyPr>
          <a:lstStyle/>
          <a:p>
            <a:r>
              <a:rPr lang="en-US" sz="1400" b="1" dirty="0" smtClean="0">
                <a:solidFill>
                  <a:srgbClr val="FFFF00"/>
                </a:solidFill>
                <a:latin typeface="Times New Roman" pitchFamily="18" charset="0"/>
                <a:cs typeface="Times New Roman" pitchFamily="18" charset="0"/>
              </a:rPr>
              <a:t>Program Specific outcomes (</a:t>
            </a:r>
            <a:r>
              <a:rPr lang="en-US" sz="1400" b="1" dirty="0" err="1" smtClean="0">
                <a:solidFill>
                  <a:srgbClr val="FFFF00"/>
                </a:solidFill>
                <a:latin typeface="Times New Roman" pitchFamily="18" charset="0"/>
                <a:cs typeface="Times New Roman" pitchFamily="18" charset="0"/>
              </a:rPr>
              <a:t>psos</a:t>
            </a:r>
            <a:r>
              <a:rPr lang="en-US" sz="1400" b="1" dirty="0" smtClean="0">
                <a:solidFill>
                  <a:srgbClr val="FFFF00"/>
                </a:solidFill>
                <a:latin typeface="Times New Roman" pitchFamily="18" charset="0"/>
                <a:cs typeface="Times New Roman" pitchFamily="18" charset="0"/>
              </a:rPr>
              <a:t>)</a:t>
            </a:r>
          </a:p>
        </p:txBody>
      </p:sp>
      <p:graphicFrame>
        <p:nvGraphicFramePr>
          <p:cNvPr id="9" name="Table 8"/>
          <p:cNvGraphicFramePr>
            <a:graphicFrameLocks noGrp="1"/>
          </p:cNvGraphicFramePr>
          <p:nvPr/>
        </p:nvGraphicFramePr>
        <p:xfrm>
          <a:off x="990600" y="4294251"/>
          <a:ext cx="5029200" cy="1012127"/>
        </p:xfrm>
        <a:graphic>
          <a:graphicData uri="http://schemas.openxmlformats.org/drawingml/2006/table">
            <a:tbl>
              <a:tblPr>
                <a:tableStyleId>{3C2FFA5D-87B4-456A-9821-1D502468CF0F}</a:tableStyleId>
              </a:tblPr>
              <a:tblGrid>
                <a:gridCol w="609600"/>
                <a:gridCol w="4419600"/>
              </a:tblGrid>
              <a:tr h="430530">
                <a:tc>
                  <a:txBody>
                    <a:bodyPr/>
                    <a:lstStyle/>
                    <a:p>
                      <a:pPr algn="ctr">
                        <a:lnSpc>
                          <a:spcPct val="106000"/>
                        </a:lnSpc>
                        <a:spcAft>
                          <a:spcPts val="0"/>
                        </a:spcAft>
                      </a:pPr>
                      <a:r>
                        <a:rPr lang="en-US" sz="1200" b="1" dirty="0">
                          <a:solidFill>
                            <a:srgbClr val="FF0000"/>
                          </a:solidFill>
                          <a:latin typeface="Times New Roman" pitchFamily="18" charset="0"/>
                          <a:cs typeface="Times New Roman" pitchFamily="18" charset="0"/>
                        </a:rPr>
                        <a:t>PSO 1</a:t>
                      </a:r>
                      <a:endParaRPr lang="en-US" sz="1200" b="1"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algn="l">
                        <a:lnSpc>
                          <a:spcPct val="106000"/>
                        </a:lnSpc>
                        <a:spcAft>
                          <a:spcPts val="0"/>
                        </a:spcAft>
                      </a:pPr>
                      <a:r>
                        <a:rPr lang="en-US" sz="1200">
                          <a:latin typeface="Times New Roman" pitchFamily="18" charset="0"/>
                          <a:cs typeface="Times New Roman" pitchFamily="18" charset="0"/>
                        </a:rPr>
                        <a:t>Familiar with open-ended programming environments to develop software applications.</a:t>
                      </a:r>
                      <a:endParaRPr lang="en-US" sz="1200" b="1">
                        <a:latin typeface="Times New Roman" pitchFamily="18" charset="0"/>
                        <a:ea typeface="Times New Roman"/>
                        <a:cs typeface="Times New Roman" pitchFamily="18" charset="0"/>
                      </a:endParaRPr>
                    </a:p>
                  </a:txBody>
                  <a:tcPr marL="68580" marR="68580" marT="0" marB="0" anchor="ctr"/>
                </a:tc>
              </a:tr>
              <a:tr h="526415">
                <a:tc>
                  <a:txBody>
                    <a:bodyPr/>
                    <a:lstStyle/>
                    <a:p>
                      <a:pPr algn="ctr">
                        <a:lnSpc>
                          <a:spcPct val="106000"/>
                        </a:lnSpc>
                        <a:spcAft>
                          <a:spcPts val="0"/>
                        </a:spcAft>
                      </a:pPr>
                      <a:r>
                        <a:rPr lang="en-US" sz="1200" b="1" dirty="0">
                          <a:solidFill>
                            <a:srgbClr val="FF0000"/>
                          </a:solidFill>
                          <a:latin typeface="Times New Roman" pitchFamily="18" charset="0"/>
                          <a:cs typeface="Times New Roman" pitchFamily="18" charset="0"/>
                        </a:rPr>
                        <a:t>PSO 2</a:t>
                      </a:r>
                      <a:endParaRPr lang="en-US" sz="1200" b="1"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algn="l">
                        <a:lnSpc>
                          <a:spcPct val="106000"/>
                        </a:lnSpc>
                        <a:spcAft>
                          <a:spcPts val="0"/>
                        </a:spcAft>
                      </a:pPr>
                      <a:r>
                        <a:rPr lang="en-US" sz="1200" dirty="0">
                          <a:latin typeface="Times New Roman" pitchFamily="18" charset="0"/>
                          <a:cs typeface="Times New Roman" pitchFamily="18" charset="0"/>
                        </a:rPr>
                        <a:t>Design and develop computer programs and computer-based systems in the areas related to Cloud Computing, AI and latest trending technologies.</a:t>
                      </a:r>
                      <a:endParaRPr lang="en-US" sz="1200" b="1" dirty="0">
                        <a:latin typeface="Times New Roman" pitchFamily="18" charset="0"/>
                        <a:ea typeface="Times New Roman"/>
                        <a:cs typeface="Times New Roman" pitchFamily="18" charset="0"/>
                      </a:endParaRPr>
                    </a:p>
                  </a:txBody>
                  <a:tcPr marL="68580" marR="68580" marT="0" marB="0" anchor="ctr"/>
                </a:tc>
              </a:tr>
            </a:tbl>
          </a:graphicData>
        </a:graphic>
      </p:graphicFrame>
      <p:sp>
        <p:nvSpPr>
          <p:cNvPr id="11" name="Pentagon 10"/>
          <p:cNvSpPr/>
          <p:nvPr/>
        </p:nvSpPr>
        <p:spPr>
          <a:xfrm>
            <a:off x="609600" y="5602308"/>
            <a:ext cx="3962400" cy="493692"/>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latin typeface="Times New Roman" pitchFamily="18" charset="0"/>
              <a:cs typeface="Times New Roman" pitchFamily="18" charset="0"/>
            </a:endParaRPr>
          </a:p>
          <a:p>
            <a:pPr algn="ctr"/>
            <a:endParaRPr lang="en-US" sz="1400" dirty="0">
              <a:ln>
                <a:solidFill>
                  <a:schemeClr val="bg1"/>
                </a:solidFill>
              </a:ln>
              <a:solidFill>
                <a:srgbClr val="FFFF00"/>
              </a:solidFill>
              <a:latin typeface="Times New Roman" pitchFamily="18" charset="0"/>
              <a:cs typeface="Times New Roman" pitchFamily="18" charset="0"/>
            </a:endParaRPr>
          </a:p>
        </p:txBody>
      </p:sp>
      <p:sp>
        <p:nvSpPr>
          <p:cNvPr id="12" name="Rectangle 11"/>
          <p:cNvSpPr/>
          <p:nvPr/>
        </p:nvSpPr>
        <p:spPr>
          <a:xfrm>
            <a:off x="609600" y="5572780"/>
            <a:ext cx="4305300" cy="523220"/>
          </a:xfrm>
          <a:prstGeom prst="rect">
            <a:avLst/>
          </a:prstGeom>
        </p:spPr>
        <p:txBody>
          <a:bodyPr wrap="square">
            <a:spAutoFit/>
          </a:bodyPr>
          <a:lstStyle/>
          <a:p>
            <a:r>
              <a:rPr lang="en-US" sz="1400" b="1" dirty="0" smtClean="0">
                <a:solidFill>
                  <a:srgbClr val="FFFF00"/>
                </a:solidFill>
                <a:latin typeface="Times New Roman" pitchFamily="18" charset="0"/>
                <a:cs typeface="Times New Roman" pitchFamily="18" charset="0"/>
              </a:rPr>
              <a:t>Number of Collaborative activities for research, Faculty Exchange, Student exchange/Internship</a:t>
            </a:r>
            <a:endParaRPr lang="en-US" sz="1400" dirty="0">
              <a:solidFill>
                <a:srgbClr val="FFFF00"/>
              </a:solidFill>
              <a:latin typeface="Times New Roman" pitchFamily="18" charset="0"/>
              <a:cs typeface="Times New Roman" pitchFamily="18" charset="0"/>
            </a:endParaRPr>
          </a:p>
        </p:txBody>
      </p:sp>
      <p:graphicFrame>
        <p:nvGraphicFramePr>
          <p:cNvPr id="13" name="Table 12"/>
          <p:cNvGraphicFramePr>
            <a:graphicFrameLocks noGrp="1"/>
          </p:cNvGraphicFramePr>
          <p:nvPr/>
        </p:nvGraphicFramePr>
        <p:xfrm>
          <a:off x="685798" y="6413459"/>
          <a:ext cx="5562602" cy="1831527"/>
        </p:xfrm>
        <a:graphic>
          <a:graphicData uri="http://schemas.openxmlformats.org/drawingml/2006/table">
            <a:tbl>
              <a:tblPr>
                <a:tableStyleId>{3C2FFA5D-87B4-456A-9821-1D502468CF0F}</a:tableStyleId>
              </a:tblPr>
              <a:tblGrid>
                <a:gridCol w="433451"/>
                <a:gridCol w="939140"/>
                <a:gridCol w="1372590"/>
                <a:gridCol w="866899"/>
                <a:gridCol w="939140"/>
                <a:gridCol w="1011382"/>
              </a:tblGrid>
              <a:tr h="507935">
                <a:tc>
                  <a:txBody>
                    <a:bodyPr/>
                    <a:lstStyle/>
                    <a:p>
                      <a:pPr algn="ctr">
                        <a:lnSpc>
                          <a:spcPct val="100000"/>
                        </a:lnSpc>
                        <a:spcAft>
                          <a:spcPts val="1000"/>
                        </a:spcAft>
                      </a:pPr>
                      <a:r>
                        <a:rPr lang="en-US" sz="1200" b="1" dirty="0" err="1" smtClean="0">
                          <a:solidFill>
                            <a:srgbClr val="FF0000"/>
                          </a:solidFill>
                          <a:latin typeface="Times New Roman" pitchFamily="18" charset="0"/>
                          <a:cs typeface="Times New Roman" pitchFamily="18" charset="0"/>
                        </a:rPr>
                        <a:t>S.No</a:t>
                      </a:r>
                      <a:endParaRPr lang="en-US" sz="1200" b="1" dirty="0">
                        <a:solidFill>
                          <a:srgbClr val="FF0000"/>
                        </a:solidFill>
                        <a:latin typeface="Times New Roman" pitchFamily="18" charset="0"/>
                        <a:ea typeface="Calibri"/>
                        <a:cs typeface="Times New Roman" pitchFamily="18" charset="0"/>
                      </a:endParaRPr>
                    </a:p>
                  </a:txBody>
                  <a:tcPr marL="45172" marR="45172" marT="0" marB="0"/>
                </a:tc>
                <a:tc>
                  <a:txBody>
                    <a:bodyPr/>
                    <a:lstStyle/>
                    <a:p>
                      <a:pPr algn="ctr">
                        <a:lnSpc>
                          <a:spcPct val="100000"/>
                        </a:lnSpc>
                        <a:spcAft>
                          <a:spcPts val="1000"/>
                        </a:spcAft>
                      </a:pPr>
                      <a:r>
                        <a:rPr lang="en-US" sz="1200" b="1" dirty="0">
                          <a:solidFill>
                            <a:srgbClr val="FF0000"/>
                          </a:solidFill>
                          <a:latin typeface="Times New Roman" pitchFamily="18" charset="0"/>
                          <a:cs typeface="Times New Roman" pitchFamily="18" charset="0"/>
                        </a:rPr>
                        <a:t>Title of the collaborative activity</a:t>
                      </a:r>
                      <a:endParaRPr lang="en-US" sz="1200" b="1" dirty="0">
                        <a:solidFill>
                          <a:srgbClr val="FF0000"/>
                        </a:solidFill>
                        <a:latin typeface="Times New Roman" pitchFamily="18" charset="0"/>
                        <a:ea typeface="Calibri"/>
                        <a:cs typeface="Times New Roman" pitchFamily="18" charset="0"/>
                      </a:endParaRPr>
                    </a:p>
                  </a:txBody>
                  <a:tcPr marL="45172" marR="45172" marT="0" marB="0"/>
                </a:tc>
                <a:tc>
                  <a:txBody>
                    <a:bodyPr/>
                    <a:lstStyle/>
                    <a:p>
                      <a:pPr algn="ctr">
                        <a:lnSpc>
                          <a:spcPct val="100000"/>
                        </a:lnSpc>
                        <a:spcAft>
                          <a:spcPts val="1000"/>
                        </a:spcAft>
                      </a:pPr>
                      <a:r>
                        <a:rPr lang="en-US" sz="1200" b="1" dirty="0">
                          <a:solidFill>
                            <a:srgbClr val="FF0000"/>
                          </a:solidFill>
                          <a:latin typeface="Times New Roman" pitchFamily="18" charset="0"/>
                          <a:cs typeface="Times New Roman" pitchFamily="18" charset="0"/>
                        </a:rPr>
                        <a:t>Name of the collaborating agency with contact details</a:t>
                      </a:r>
                      <a:endParaRPr lang="en-US" sz="1200" b="1" dirty="0">
                        <a:solidFill>
                          <a:srgbClr val="FF0000"/>
                        </a:solidFill>
                        <a:latin typeface="Times New Roman" pitchFamily="18" charset="0"/>
                        <a:ea typeface="Calibri"/>
                        <a:cs typeface="Times New Roman" pitchFamily="18" charset="0"/>
                      </a:endParaRPr>
                    </a:p>
                  </a:txBody>
                  <a:tcPr marL="45172" marR="45172" marT="0" marB="0"/>
                </a:tc>
                <a:tc>
                  <a:txBody>
                    <a:bodyPr/>
                    <a:lstStyle/>
                    <a:p>
                      <a:pPr algn="ctr">
                        <a:lnSpc>
                          <a:spcPct val="100000"/>
                        </a:lnSpc>
                        <a:spcAft>
                          <a:spcPts val="1000"/>
                        </a:spcAft>
                      </a:pPr>
                      <a:r>
                        <a:rPr lang="en-US" sz="1200" b="1" dirty="0">
                          <a:solidFill>
                            <a:srgbClr val="FF0000"/>
                          </a:solidFill>
                          <a:latin typeface="Times New Roman" pitchFamily="18" charset="0"/>
                          <a:cs typeface="Times New Roman" pitchFamily="18" charset="0"/>
                        </a:rPr>
                        <a:t>Name of the participant</a:t>
                      </a:r>
                      <a:endParaRPr lang="en-US" sz="1200" b="1" dirty="0">
                        <a:solidFill>
                          <a:srgbClr val="FF0000"/>
                        </a:solidFill>
                        <a:latin typeface="Times New Roman" pitchFamily="18" charset="0"/>
                        <a:ea typeface="Calibri"/>
                        <a:cs typeface="Times New Roman" pitchFamily="18" charset="0"/>
                      </a:endParaRPr>
                    </a:p>
                  </a:txBody>
                  <a:tcPr marL="45172" marR="45172" marT="0" marB="0"/>
                </a:tc>
                <a:tc>
                  <a:txBody>
                    <a:bodyPr/>
                    <a:lstStyle/>
                    <a:p>
                      <a:pPr algn="ctr">
                        <a:lnSpc>
                          <a:spcPct val="100000"/>
                        </a:lnSpc>
                        <a:spcAft>
                          <a:spcPts val="1000"/>
                        </a:spcAft>
                      </a:pPr>
                      <a:r>
                        <a:rPr lang="en-US" sz="1200" b="1" dirty="0">
                          <a:solidFill>
                            <a:srgbClr val="FF0000"/>
                          </a:solidFill>
                          <a:latin typeface="Times New Roman" pitchFamily="18" charset="0"/>
                          <a:cs typeface="Times New Roman" pitchFamily="18" charset="0"/>
                        </a:rPr>
                        <a:t>Year of collaboration</a:t>
                      </a:r>
                      <a:endParaRPr lang="en-US" sz="1200" b="1" dirty="0">
                        <a:solidFill>
                          <a:srgbClr val="FF0000"/>
                        </a:solidFill>
                        <a:latin typeface="Times New Roman" pitchFamily="18" charset="0"/>
                        <a:ea typeface="Calibri"/>
                        <a:cs typeface="Times New Roman" pitchFamily="18" charset="0"/>
                      </a:endParaRPr>
                    </a:p>
                  </a:txBody>
                  <a:tcPr marL="45172" marR="45172" marT="0" marB="0"/>
                </a:tc>
                <a:tc>
                  <a:txBody>
                    <a:bodyPr/>
                    <a:lstStyle/>
                    <a:p>
                      <a:pPr algn="ctr">
                        <a:lnSpc>
                          <a:spcPct val="100000"/>
                        </a:lnSpc>
                        <a:spcAft>
                          <a:spcPts val="1000"/>
                        </a:spcAft>
                      </a:pPr>
                      <a:r>
                        <a:rPr lang="en-US" sz="1200" b="1" dirty="0">
                          <a:solidFill>
                            <a:srgbClr val="FF0000"/>
                          </a:solidFill>
                          <a:latin typeface="Times New Roman" pitchFamily="18" charset="0"/>
                          <a:cs typeface="Times New Roman" pitchFamily="18" charset="0"/>
                        </a:rPr>
                        <a:t>Duration</a:t>
                      </a:r>
                      <a:endParaRPr lang="en-US" sz="1200" b="1" dirty="0">
                        <a:solidFill>
                          <a:srgbClr val="FF0000"/>
                        </a:solidFill>
                        <a:latin typeface="Times New Roman" pitchFamily="18" charset="0"/>
                        <a:ea typeface="Calibri"/>
                        <a:cs typeface="Times New Roman" pitchFamily="18" charset="0"/>
                      </a:endParaRPr>
                    </a:p>
                  </a:txBody>
                  <a:tcPr marL="45172" marR="45172" marT="0" marB="0"/>
                </a:tc>
              </a:tr>
              <a:tr h="634919">
                <a:tc>
                  <a:txBody>
                    <a:bodyPr/>
                    <a:lstStyle/>
                    <a:p>
                      <a:pPr>
                        <a:lnSpc>
                          <a:spcPct val="100000"/>
                        </a:lnSpc>
                        <a:spcAft>
                          <a:spcPts val="1000"/>
                        </a:spcAft>
                      </a:pPr>
                      <a:r>
                        <a:rPr lang="en-US" sz="1200">
                          <a:latin typeface="Times New Roman" pitchFamily="18" charset="0"/>
                          <a:cs typeface="Times New Roman" pitchFamily="18" charset="0"/>
                        </a:rPr>
                        <a:t>1</a:t>
                      </a:r>
                      <a:endParaRPr lang="en-US" sz="1200" b="0">
                        <a:latin typeface="Times New Roman" pitchFamily="18" charset="0"/>
                        <a:ea typeface="Calibri"/>
                        <a:cs typeface="Times New Roman" pitchFamily="18" charset="0"/>
                      </a:endParaRPr>
                    </a:p>
                  </a:txBody>
                  <a:tcPr marL="45172" marR="45172" marT="0" marB="0"/>
                </a:tc>
                <a:tc>
                  <a:txBody>
                    <a:bodyPr/>
                    <a:lstStyle/>
                    <a:p>
                      <a:pPr>
                        <a:lnSpc>
                          <a:spcPct val="100000"/>
                        </a:lnSpc>
                        <a:spcAft>
                          <a:spcPts val="1000"/>
                        </a:spcAft>
                      </a:pPr>
                      <a:r>
                        <a:rPr lang="en-US" sz="1200" dirty="0">
                          <a:latin typeface="Times New Roman" pitchFamily="18" charset="0"/>
                          <a:cs typeface="Times New Roman" pitchFamily="18" charset="0"/>
                        </a:rPr>
                        <a:t>Certificate Program</a:t>
                      </a:r>
                      <a:endParaRPr lang="en-US" sz="1200" b="0" dirty="0">
                        <a:latin typeface="Times New Roman" pitchFamily="18" charset="0"/>
                        <a:ea typeface="Calibri"/>
                        <a:cs typeface="Times New Roman" pitchFamily="18" charset="0"/>
                      </a:endParaRPr>
                    </a:p>
                  </a:txBody>
                  <a:tcPr marL="45172" marR="45172" marT="0" marB="0"/>
                </a:tc>
                <a:tc>
                  <a:txBody>
                    <a:bodyPr/>
                    <a:lstStyle/>
                    <a:p>
                      <a:pPr>
                        <a:lnSpc>
                          <a:spcPct val="100000"/>
                        </a:lnSpc>
                        <a:spcAft>
                          <a:spcPts val="1000"/>
                        </a:spcAft>
                      </a:pPr>
                      <a:r>
                        <a:rPr lang="en-US" sz="1200" dirty="0">
                          <a:latin typeface="Times New Roman" pitchFamily="18" charset="0"/>
                          <a:cs typeface="Times New Roman" pitchFamily="18" charset="0"/>
                        </a:rPr>
                        <a:t>ARC(Applied Robot Control Lab) Indo European Skills centre</a:t>
                      </a:r>
                      <a:endParaRPr lang="en-US" sz="1200" b="0" dirty="0">
                        <a:latin typeface="Times New Roman" pitchFamily="18" charset="0"/>
                        <a:ea typeface="Calibri"/>
                        <a:cs typeface="Times New Roman" pitchFamily="18" charset="0"/>
                      </a:endParaRPr>
                    </a:p>
                  </a:txBody>
                  <a:tcPr marL="45172" marR="45172" marT="0" marB="0"/>
                </a:tc>
                <a:tc>
                  <a:txBody>
                    <a:bodyPr/>
                    <a:lstStyle/>
                    <a:p>
                      <a:pPr algn="ctr">
                        <a:lnSpc>
                          <a:spcPct val="100000"/>
                        </a:lnSpc>
                        <a:spcAft>
                          <a:spcPts val="1000"/>
                        </a:spcAft>
                      </a:pPr>
                      <a:r>
                        <a:rPr lang="en-US" sz="1200" dirty="0">
                          <a:latin typeface="Times New Roman" pitchFamily="18" charset="0"/>
                          <a:cs typeface="Times New Roman" pitchFamily="18" charset="0"/>
                        </a:rPr>
                        <a:t>46</a:t>
                      </a:r>
                      <a:endParaRPr lang="en-US" sz="1200" b="0" dirty="0">
                        <a:latin typeface="Times New Roman" pitchFamily="18" charset="0"/>
                        <a:ea typeface="Calibri"/>
                        <a:cs typeface="Times New Roman" pitchFamily="18" charset="0"/>
                      </a:endParaRPr>
                    </a:p>
                  </a:txBody>
                  <a:tcPr marL="45172" marR="45172" marT="0" marB="0"/>
                </a:tc>
                <a:tc>
                  <a:txBody>
                    <a:bodyPr/>
                    <a:lstStyle/>
                    <a:p>
                      <a:pPr algn="ctr">
                        <a:lnSpc>
                          <a:spcPct val="100000"/>
                        </a:lnSpc>
                        <a:spcAft>
                          <a:spcPts val="1000"/>
                        </a:spcAft>
                      </a:pPr>
                      <a:r>
                        <a:rPr lang="en-US" sz="1200" dirty="0">
                          <a:latin typeface="Times New Roman" pitchFamily="18" charset="0"/>
                          <a:cs typeface="Times New Roman" pitchFamily="18" charset="0"/>
                        </a:rPr>
                        <a:t>2021</a:t>
                      </a:r>
                      <a:endParaRPr lang="en-US" sz="1200" b="0" dirty="0">
                        <a:latin typeface="Times New Roman" pitchFamily="18" charset="0"/>
                        <a:ea typeface="Calibri"/>
                        <a:cs typeface="Times New Roman" pitchFamily="18" charset="0"/>
                      </a:endParaRPr>
                    </a:p>
                  </a:txBody>
                  <a:tcPr marL="45172" marR="45172" marT="0" marB="0"/>
                </a:tc>
                <a:tc>
                  <a:txBody>
                    <a:bodyPr/>
                    <a:lstStyle/>
                    <a:p>
                      <a:pPr algn="ctr">
                        <a:lnSpc>
                          <a:spcPct val="100000"/>
                        </a:lnSpc>
                        <a:spcAft>
                          <a:spcPts val="1000"/>
                        </a:spcAft>
                      </a:pPr>
                      <a:r>
                        <a:rPr lang="en-US" sz="1200" dirty="0">
                          <a:latin typeface="Times New Roman" pitchFamily="18" charset="0"/>
                          <a:cs typeface="Times New Roman" pitchFamily="18" charset="0"/>
                        </a:rPr>
                        <a:t>2 Years</a:t>
                      </a:r>
                      <a:endParaRPr lang="en-US" sz="1200" b="0" dirty="0">
                        <a:latin typeface="Times New Roman" pitchFamily="18" charset="0"/>
                        <a:ea typeface="Calibri"/>
                        <a:cs typeface="Times New Roman" pitchFamily="18" charset="0"/>
                      </a:endParaRPr>
                    </a:p>
                  </a:txBody>
                  <a:tcPr marL="45172" marR="45172" marT="0" marB="0"/>
                </a:tc>
              </a:tr>
              <a:tr h="368487">
                <a:tc>
                  <a:txBody>
                    <a:bodyPr/>
                    <a:lstStyle/>
                    <a:p>
                      <a:pPr>
                        <a:lnSpc>
                          <a:spcPct val="100000"/>
                        </a:lnSpc>
                        <a:spcAft>
                          <a:spcPts val="1000"/>
                        </a:spcAft>
                      </a:pPr>
                      <a:r>
                        <a:rPr lang="en-US" sz="1200">
                          <a:latin typeface="Times New Roman" pitchFamily="18" charset="0"/>
                          <a:cs typeface="Times New Roman" pitchFamily="18" charset="0"/>
                        </a:rPr>
                        <a:t>2</a:t>
                      </a:r>
                      <a:endParaRPr lang="en-US" sz="1200" b="0">
                        <a:latin typeface="Times New Roman" pitchFamily="18" charset="0"/>
                        <a:ea typeface="Calibri"/>
                        <a:cs typeface="Times New Roman" pitchFamily="18" charset="0"/>
                      </a:endParaRPr>
                    </a:p>
                  </a:txBody>
                  <a:tcPr marL="45172" marR="45172" marT="0" marB="0"/>
                </a:tc>
                <a:tc>
                  <a:txBody>
                    <a:bodyPr/>
                    <a:lstStyle/>
                    <a:p>
                      <a:pPr>
                        <a:lnSpc>
                          <a:spcPct val="100000"/>
                        </a:lnSpc>
                        <a:spcAft>
                          <a:spcPts val="1000"/>
                        </a:spcAft>
                      </a:pPr>
                      <a:r>
                        <a:rPr lang="en-US" sz="1200">
                          <a:latin typeface="Times New Roman" pitchFamily="18" charset="0"/>
                          <a:cs typeface="Times New Roman" pitchFamily="18" charset="0"/>
                        </a:rPr>
                        <a:t>certificate program</a:t>
                      </a:r>
                      <a:endParaRPr lang="en-US" sz="1200" b="0">
                        <a:latin typeface="Times New Roman" pitchFamily="18" charset="0"/>
                        <a:ea typeface="Calibri"/>
                        <a:cs typeface="Times New Roman" pitchFamily="18" charset="0"/>
                      </a:endParaRPr>
                    </a:p>
                  </a:txBody>
                  <a:tcPr marL="45172" marR="45172" marT="0" marB="0"/>
                </a:tc>
                <a:tc>
                  <a:txBody>
                    <a:bodyPr/>
                    <a:lstStyle/>
                    <a:p>
                      <a:pPr>
                        <a:lnSpc>
                          <a:spcPct val="100000"/>
                        </a:lnSpc>
                        <a:spcAft>
                          <a:spcPts val="1000"/>
                        </a:spcAft>
                      </a:pPr>
                      <a:r>
                        <a:rPr lang="en-US" sz="1200">
                          <a:latin typeface="Times New Roman" pitchFamily="18" charset="0"/>
                          <a:cs typeface="Times New Roman" pitchFamily="18" charset="0"/>
                        </a:rPr>
                        <a:t>Future skill cognizant</a:t>
                      </a:r>
                      <a:endParaRPr lang="en-US" sz="1200" b="0">
                        <a:latin typeface="Times New Roman" pitchFamily="18" charset="0"/>
                        <a:ea typeface="Calibri"/>
                        <a:cs typeface="Times New Roman" pitchFamily="18" charset="0"/>
                      </a:endParaRPr>
                    </a:p>
                  </a:txBody>
                  <a:tcPr marL="45172" marR="45172" marT="0" marB="0"/>
                </a:tc>
                <a:tc>
                  <a:txBody>
                    <a:bodyPr/>
                    <a:lstStyle/>
                    <a:p>
                      <a:pPr algn="ctr">
                        <a:lnSpc>
                          <a:spcPct val="100000"/>
                        </a:lnSpc>
                        <a:spcAft>
                          <a:spcPts val="1000"/>
                        </a:spcAft>
                      </a:pPr>
                      <a:r>
                        <a:rPr lang="en-US" sz="1200" dirty="0">
                          <a:latin typeface="Times New Roman" pitchFamily="18" charset="0"/>
                          <a:cs typeface="Times New Roman" pitchFamily="18" charset="0"/>
                        </a:rPr>
                        <a:t>4</a:t>
                      </a:r>
                      <a:endParaRPr lang="en-US" sz="1200" b="0" dirty="0">
                        <a:latin typeface="Times New Roman" pitchFamily="18" charset="0"/>
                        <a:ea typeface="Calibri"/>
                        <a:cs typeface="Times New Roman" pitchFamily="18" charset="0"/>
                      </a:endParaRPr>
                    </a:p>
                  </a:txBody>
                  <a:tcPr marL="45172" marR="45172" marT="0" marB="0"/>
                </a:tc>
                <a:tc>
                  <a:txBody>
                    <a:bodyPr/>
                    <a:lstStyle/>
                    <a:p>
                      <a:pPr algn="ctr">
                        <a:lnSpc>
                          <a:spcPct val="100000"/>
                        </a:lnSpc>
                        <a:spcAft>
                          <a:spcPts val="1000"/>
                        </a:spcAft>
                      </a:pPr>
                      <a:r>
                        <a:rPr lang="en-US" sz="1200" dirty="0">
                          <a:latin typeface="Times New Roman" pitchFamily="18" charset="0"/>
                          <a:cs typeface="Times New Roman" pitchFamily="18" charset="0"/>
                        </a:rPr>
                        <a:t>2021</a:t>
                      </a:r>
                      <a:endParaRPr lang="en-US" sz="1200" b="0" dirty="0">
                        <a:latin typeface="Times New Roman" pitchFamily="18" charset="0"/>
                        <a:ea typeface="Calibri"/>
                        <a:cs typeface="Times New Roman" pitchFamily="18" charset="0"/>
                      </a:endParaRPr>
                    </a:p>
                  </a:txBody>
                  <a:tcPr marL="45172" marR="45172" marT="0" marB="0"/>
                </a:tc>
                <a:tc>
                  <a:txBody>
                    <a:bodyPr/>
                    <a:lstStyle/>
                    <a:p>
                      <a:pPr algn="ctr">
                        <a:lnSpc>
                          <a:spcPct val="100000"/>
                        </a:lnSpc>
                        <a:spcAft>
                          <a:spcPts val="1000"/>
                        </a:spcAft>
                      </a:pPr>
                      <a:r>
                        <a:rPr lang="en-US" sz="1200" dirty="0">
                          <a:latin typeface="Times New Roman" pitchFamily="18" charset="0"/>
                          <a:cs typeface="Times New Roman" pitchFamily="18" charset="0"/>
                        </a:rPr>
                        <a:t>15Days</a:t>
                      </a:r>
                      <a:endParaRPr lang="en-US" sz="1200" b="0" dirty="0">
                        <a:latin typeface="Times New Roman" pitchFamily="18" charset="0"/>
                        <a:ea typeface="Calibri"/>
                        <a:cs typeface="Times New Roman" pitchFamily="18" charset="0"/>
                      </a:endParaRPr>
                    </a:p>
                  </a:txBody>
                  <a:tcPr marL="45172" marR="45172" marT="0" marB="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609600" y="533400"/>
            <a:ext cx="1295400" cy="341292"/>
          </a:xfrm>
          <a:prstGeom prst="homePlat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latin typeface="Times New Roman" pitchFamily="18" charset="0"/>
              <a:cs typeface="Times New Roman" pitchFamily="18" charset="0"/>
            </a:endParaRPr>
          </a:p>
          <a:p>
            <a:pPr algn="ctr"/>
            <a:endParaRPr lang="en-US" sz="1400" dirty="0">
              <a:ln>
                <a:solidFill>
                  <a:schemeClr val="bg1"/>
                </a:solidFill>
              </a:ln>
              <a:solidFill>
                <a:srgbClr val="FFFF00"/>
              </a:solidFill>
              <a:latin typeface="Times New Roman" pitchFamily="18" charset="0"/>
              <a:cs typeface="Times New Roman" pitchFamily="18" charset="0"/>
            </a:endParaRPr>
          </a:p>
        </p:txBody>
      </p:sp>
      <p:sp>
        <p:nvSpPr>
          <p:cNvPr id="3" name="Rectangle 2"/>
          <p:cNvSpPr/>
          <p:nvPr/>
        </p:nvSpPr>
        <p:spPr>
          <a:xfrm>
            <a:off x="605507" y="533400"/>
            <a:ext cx="1299493" cy="307777"/>
          </a:xfrm>
          <a:prstGeom prst="rect">
            <a:avLst/>
          </a:prstGeom>
        </p:spPr>
        <p:txBody>
          <a:bodyPr wrap="square">
            <a:spAutoFit/>
          </a:bodyPr>
          <a:lstStyle/>
          <a:p>
            <a:r>
              <a:rPr lang="en-US" sz="1400" b="1" dirty="0" smtClean="0">
                <a:solidFill>
                  <a:srgbClr val="FFFF00"/>
                </a:solidFill>
                <a:latin typeface="Times New Roman" pitchFamily="18" charset="0"/>
                <a:cs typeface="Times New Roman" pitchFamily="18" charset="0"/>
              </a:rPr>
              <a:t>Facility List</a:t>
            </a:r>
            <a:endParaRPr lang="en-US" sz="1400" dirty="0">
              <a:solidFill>
                <a:srgbClr val="FFFF00"/>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533400" y="1066800"/>
          <a:ext cx="5867399" cy="8229600"/>
        </p:xfrm>
        <a:graphic>
          <a:graphicData uri="http://schemas.openxmlformats.org/drawingml/2006/table">
            <a:tbl>
              <a:tblPr>
                <a:tableStyleId>{3C2FFA5D-87B4-456A-9821-1D502468CF0F}</a:tableStyleId>
              </a:tblPr>
              <a:tblGrid>
                <a:gridCol w="553528"/>
                <a:gridCol w="1961072"/>
                <a:gridCol w="2133600"/>
                <a:gridCol w="1219199"/>
              </a:tblGrid>
              <a:tr h="171665">
                <a:tc>
                  <a:txBody>
                    <a:bodyPr/>
                    <a:lstStyle/>
                    <a:p>
                      <a:pPr algn="ctr">
                        <a:lnSpc>
                          <a:spcPct val="150000"/>
                        </a:lnSpc>
                        <a:spcAft>
                          <a:spcPts val="0"/>
                        </a:spcAft>
                      </a:pPr>
                      <a:r>
                        <a:rPr lang="en-US" sz="1200" b="1" dirty="0">
                          <a:solidFill>
                            <a:srgbClr val="FF0000"/>
                          </a:solidFill>
                          <a:latin typeface="Times New Roman" pitchFamily="18" charset="0"/>
                          <a:cs typeface="Times New Roman" pitchFamily="18" charset="0"/>
                        </a:rPr>
                        <a:t>S.NO</a:t>
                      </a:r>
                      <a:endParaRPr lang="en-US" sz="1200" b="1" dirty="0">
                        <a:solidFill>
                          <a:srgbClr val="FF0000"/>
                        </a:solidFill>
                        <a:latin typeface="Times New Roman" pitchFamily="18" charset="0"/>
                        <a:ea typeface="Calibri"/>
                        <a:cs typeface="Times New Roman" pitchFamily="18" charset="0"/>
                      </a:endParaRPr>
                    </a:p>
                  </a:txBody>
                  <a:tcPr marL="17369" marR="17369" marT="0" marB="0"/>
                </a:tc>
                <a:tc>
                  <a:txBody>
                    <a:bodyPr/>
                    <a:lstStyle/>
                    <a:p>
                      <a:pPr algn="ctr">
                        <a:lnSpc>
                          <a:spcPct val="150000"/>
                        </a:lnSpc>
                        <a:spcAft>
                          <a:spcPts val="0"/>
                        </a:spcAft>
                      </a:pPr>
                      <a:r>
                        <a:rPr lang="en-US" sz="1200" b="1" dirty="0">
                          <a:solidFill>
                            <a:srgbClr val="FF0000"/>
                          </a:solidFill>
                          <a:latin typeface="Times New Roman" pitchFamily="18" charset="0"/>
                          <a:cs typeface="Times New Roman" pitchFamily="18" charset="0"/>
                        </a:rPr>
                        <a:t>Faculty Name</a:t>
                      </a:r>
                      <a:endParaRPr lang="en-US" sz="1200" b="1" dirty="0">
                        <a:solidFill>
                          <a:srgbClr val="FF0000"/>
                        </a:solidFill>
                        <a:latin typeface="Times New Roman" pitchFamily="18" charset="0"/>
                        <a:ea typeface="Calibri"/>
                        <a:cs typeface="Times New Roman" pitchFamily="18" charset="0"/>
                      </a:endParaRPr>
                    </a:p>
                  </a:txBody>
                  <a:tcPr marL="17369" marR="17369" marT="0" marB="0"/>
                </a:tc>
                <a:tc>
                  <a:txBody>
                    <a:bodyPr/>
                    <a:lstStyle/>
                    <a:p>
                      <a:pPr algn="ctr">
                        <a:lnSpc>
                          <a:spcPct val="150000"/>
                        </a:lnSpc>
                        <a:spcAft>
                          <a:spcPts val="0"/>
                        </a:spcAft>
                      </a:pPr>
                      <a:r>
                        <a:rPr lang="en-US" sz="1200" b="1" dirty="0">
                          <a:solidFill>
                            <a:srgbClr val="FF0000"/>
                          </a:solidFill>
                          <a:latin typeface="Times New Roman" pitchFamily="18" charset="0"/>
                          <a:cs typeface="Times New Roman" pitchFamily="18" charset="0"/>
                        </a:rPr>
                        <a:t>Designation</a:t>
                      </a:r>
                      <a:endParaRPr lang="en-US" sz="1200" b="1" dirty="0">
                        <a:solidFill>
                          <a:srgbClr val="FF0000"/>
                        </a:solidFill>
                        <a:latin typeface="Times New Roman" pitchFamily="18" charset="0"/>
                        <a:ea typeface="Calibri"/>
                        <a:cs typeface="Times New Roman" pitchFamily="18" charset="0"/>
                      </a:endParaRPr>
                    </a:p>
                  </a:txBody>
                  <a:tcPr marL="17369" marR="17369" marT="0" marB="0"/>
                </a:tc>
                <a:tc>
                  <a:txBody>
                    <a:bodyPr/>
                    <a:lstStyle/>
                    <a:p>
                      <a:pPr algn="ctr">
                        <a:lnSpc>
                          <a:spcPct val="150000"/>
                        </a:lnSpc>
                        <a:spcAft>
                          <a:spcPts val="0"/>
                        </a:spcAft>
                      </a:pPr>
                      <a:r>
                        <a:rPr lang="en-US" sz="1200" b="1" dirty="0">
                          <a:solidFill>
                            <a:srgbClr val="FF0000"/>
                          </a:solidFill>
                          <a:latin typeface="Times New Roman" pitchFamily="18" charset="0"/>
                          <a:cs typeface="Times New Roman" pitchFamily="18" charset="0"/>
                        </a:rPr>
                        <a:t>Qualification</a:t>
                      </a:r>
                      <a:endParaRPr lang="en-US" sz="1200" b="1" dirty="0">
                        <a:solidFill>
                          <a:srgbClr val="FF0000"/>
                        </a:solidFill>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1</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Dr. G. Rama Swamy</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Ph.D.</a:t>
                      </a:r>
                      <a:endParaRPr lang="en-US" sz="120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2</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Dr. M. Bheemalingaiah</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dirty="0">
                          <a:latin typeface="Times New Roman" pitchFamily="18" charset="0"/>
                          <a:cs typeface="Times New Roman" pitchFamily="18" charset="0"/>
                        </a:rPr>
                        <a:t>Professor</a:t>
                      </a:r>
                      <a:endParaRPr lang="en-US" sz="1200" dirty="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Ph.D.</a:t>
                      </a:r>
                      <a:endParaRPr lang="en-US" sz="120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3</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Dr. A.S. Kanakaratnam</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Associate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Ph.D.</a:t>
                      </a:r>
                      <a:endParaRPr lang="en-US" sz="120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4</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Dr. P. Hussain Basha</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Associate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Ph.D.</a:t>
                      </a:r>
                      <a:endParaRPr lang="en-US" sz="120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5</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Dr. N. Ch Jaya Rao</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dirty="0">
                          <a:latin typeface="Times New Roman" pitchFamily="18" charset="0"/>
                          <a:cs typeface="Times New Roman" pitchFamily="18" charset="0"/>
                        </a:rPr>
                        <a:t>Associate Professor</a:t>
                      </a:r>
                      <a:endParaRPr lang="en-US" sz="1200" dirty="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Ph.D.</a:t>
                      </a:r>
                      <a:endParaRPr lang="en-US" sz="120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6</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Dr. Sunitha Kandepu</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Associate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Ph.D.</a:t>
                      </a:r>
                      <a:endParaRPr lang="en-US" sz="120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7</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Mr. E. Nageswara Rao </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Associate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M.Tech (Ph.D.)</a:t>
                      </a:r>
                      <a:endParaRPr lang="en-US" sz="120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8</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Mr. P. Venu Babu</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M.S</a:t>
                      </a:r>
                      <a:endParaRPr lang="en-US" sz="120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9</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Mr. Sudhakar Vecha</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M.Tech </a:t>
                      </a:r>
                      <a:endParaRPr lang="en-US" sz="120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10</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Ms. N. Madhavi  Latha</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M.Tech </a:t>
                      </a:r>
                      <a:endParaRPr lang="en-US" sz="120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11</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Mr. P. Karthik</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M.Tech </a:t>
                      </a:r>
                      <a:endParaRPr lang="en-US" sz="120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12</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Mr. K. Ravi Kumar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M.Tech </a:t>
                      </a:r>
                      <a:endParaRPr lang="en-US" sz="120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13</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Ms. D. U.  Durga Rani</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M.Tech </a:t>
                      </a:r>
                      <a:endParaRPr lang="en-US" sz="1200">
                        <a:latin typeface="Times New Roman" pitchFamily="18" charset="0"/>
                        <a:ea typeface="Calibri"/>
                        <a:cs typeface="Times New Roman" pitchFamily="18" charset="0"/>
                      </a:endParaRPr>
                    </a:p>
                  </a:txBody>
                  <a:tcPr marL="17369" marR="17369" marT="0" marB="0"/>
                </a:tc>
              </a:tr>
              <a:tr h="53265">
                <a:tc>
                  <a:txBody>
                    <a:bodyPr/>
                    <a:lstStyle/>
                    <a:p>
                      <a:pPr algn="ctr">
                        <a:lnSpc>
                          <a:spcPct val="150000"/>
                        </a:lnSpc>
                        <a:spcAft>
                          <a:spcPts val="0"/>
                        </a:spcAft>
                      </a:pPr>
                      <a:r>
                        <a:rPr lang="en-US" sz="1200">
                          <a:latin typeface="Times New Roman" pitchFamily="18" charset="0"/>
                          <a:cs typeface="Times New Roman" pitchFamily="18" charset="0"/>
                        </a:rPr>
                        <a:t>14</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Ms. Y.Saraswathi</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M.Tech </a:t>
                      </a:r>
                      <a:endParaRPr lang="en-US" sz="120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15</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Ms. K. Alekhya</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M.Tech </a:t>
                      </a:r>
                      <a:endParaRPr lang="en-US" sz="120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16</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Ms. M. Prathyusha</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M.Tech </a:t>
                      </a:r>
                      <a:endParaRPr lang="en-US" sz="1200">
                        <a:latin typeface="Times New Roman" pitchFamily="18" charset="0"/>
                        <a:ea typeface="Calibri"/>
                        <a:cs typeface="Times New Roman" pitchFamily="18" charset="0"/>
                      </a:endParaRPr>
                    </a:p>
                  </a:txBody>
                  <a:tcPr marL="17369" marR="17369" marT="0" marB="0"/>
                </a:tc>
              </a:tr>
              <a:tr h="53265">
                <a:tc>
                  <a:txBody>
                    <a:bodyPr/>
                    <a:lstStyle/>
                    <a:p>
                      <a:pPr algn="ctr">
                        <a:lnSpc>
                          <a:spcPct val="150000"/>
                        </a:lnSpc>
                        <a:spcAft>
                          <a:spcPts val="0"/>
                        </a:spcAft>
                      </a:pPr>
                      <a:r>
                        <a:rPr lang="en-US" sz="1200">
                          <a:latin typeface="Times New Roman" pitchFamily="18" charset="0"/>
                          <a:cs typeface="Times New Roman" pitchFamily="18" charset="0"/>
                        </a:rPr>
                        <a:t>17</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Mr. B. V.  Chowdary</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M.Tech </a:t>
                      </a:r>
                      <a:endParaRPr lang="en-US" sz="1200">
                        <a:latin typeface="Times New Roman" pitchFamily="18" charset="0"/>
                        <a:ea typeface="Calibri"/>
                        <a:cs typeface="Times New Roman" pitchFamily="18" charset="0"/>
                      </a:endParaRPr>
                    </a:p>
                  </a:txBody>
                  <a:tcPr marL="17369" marR="17369" marT="0" marB="0"/>
                </a:tc>
              </a:tr>
              <a:tr h="53265">
                <a:tc>
                  <a:txBody>
                    <a:bodyPr/>
                    <a:lstStyle/>
                    <a:p>
                      <a:pPr algn="ctr">
                        <a:lnSpc>
                          <a:spcPct val="150000"/>
                        </a:lnSpc>
                        <a:spcAft>
                          <a:spcPts val="0"/>
                        </a:spcAft>
                      </a:pPr>
                      <a:r>
                        <a:rPr lang="en-US" sz="1200">
                          <a:latin typeface="Times New Roman" pitchFamily="18" charset="0"/>
                          <a:cs typeface="Times New Roman" pitchFamily="18" charset="0"/>
                        </a:rPr>
                        <a:t>18</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Mr. A. Chandrasekhar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M.Tech </a:t>
                      </a:r>
                      <a:endParaRPr lang="en-US" sz="120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19</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Mr. R. R Tagore</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M.Tech </a:t>
                      </a:r>
                      <a:endParaRPr lang="en-US" sz="1200">
                        <a:latin typeface="Times New Roman" pitchFamily="18" charset="0"/>
                        <a:ea typeface="Calibri"/>
                        <a:cs typeface="Times New Roman" pitchFamily="18" charset="0"/>
                      </a:endParaRPr>
                    </a:p>
                  </a:txBody>
                  <a:tcPr marL="17369" marR="17369" marT="0" marB="0"/>
                </a:tc>
              </a:tr>
              <a:tr h="53265">
                <a:tc>
                  <a:txBody>
                    <a:bodyPr/>
                    <a:lstStyle/>
                    <a:p>
                      <a:pPr algn="ctr">
                        <a:lnSpc>
                          <a:spcPct val="150000"/>
                        </a:lnSpc>
                        <a:spcAft>
                          <a:spcPts val="0"/>
                        </a:spcAft>
                      </a:pPr>
                      <a:r>
                        <a:rPr lang="en-US" sz="1200">
                          <a:latin typeface="Times New Roman" pitchFamily="18" charset="0"/>
                          <a:cs typeface="Times New Roman" pitchFamily="18" charset="0"/>
                        </a:rPr>
                        <a:t>20</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Mr. B.L.  Narayana</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M.Tech </a:t>
                      </a:r>
                      <a:endParaRPr lang="en-US" sz="120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21</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Mr. A. Rajesh</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M.Tech </a:t>
                      </a:r>
                      <a:endParaRPr lang="en-US" sz="120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22</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Ms. M. Khammar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M.Tech </a:t>
                      </a:r>
                      <a:endParaRPr lang="en-US" sz="120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23</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Ms. KML Priyanka</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M.Tech </a:t>
                      </a:r>
                      <a:endParaRPr lang="en-US" sz="120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24</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Mr. K.  Praveen kumar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M.Tech </a:t>
                      </a:r>
                      <a:endParaRPr lang="en-US" sz="120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25</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Mr. A. Rama Krishna</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M.Tech </a:t>
                      </a:r>
                      <a:endParaRPr lang="en-US" sz="120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26</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Ms. G.Vasantha Lakshmi</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dirty="0" err="1">
                          <a:latin typeface="Times New Roman" pitchFamily="18" charset="0"/>
                          <a:cs typeface="Times New Roman" pitchFamily="18" charset="0"/>
                        </a:rPr>
                        <a:t>M.Tech</a:t>
                      </a:r>
                      <a:r>
                        <a:rPr lang="en-US" sz="1200" dirty="0">
                          <a:latin typeface="Times New Roman" pitchFamily="18" charset="0"/>
                          <a:cs typeface="Times New Roman" pitchFamily="18" charset="0"/>
                        </a:rPr>
                        <a:t> </a:t>
                      </a:r>
                      <a:endParaRPr lang="en-US" sz="1200" dirty="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27</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Ms. I. Anusha</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M.Tech </a:t>
                      </a:r>
                      <a:endParaRPr lang="en-US" sz="120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28</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Ms. G. Srilekha</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M.Tech </a:t>
                      </a:r>
                      <a:endParaRPr lang="en-US" sz="1200">
                        <a:latin typeface="Times New Roman" pitchFamily="18" charset="0"/>
                        <a:ea typeface="Calibri"/>
                        <a:cs typeface="Times New Roman" pitchFamily="18" charset="0"/>
                      </a:endParaRPr>
                    </a:p>
                  </a:txBody>
                  <a:tcPr marL="17369" marR="17369" marT="0" marB="0"/>
                </a:tc>
              </a:tr>
              <a:tr h="106531">
                <a:tc>
                  <a:txBody>
                    <a:bodyPr/>
                    <a:lstStyle/>
                    <a:p>
                      <a:pPr algn="ctr">
                        <a:lnSpc>
                          <a:spcPct val="150000"/>
                        </a:lnSpc>
                        <a:spcAft>
                          <a:spcPts val="0"/>
                        </a:spcAft>
                      </a:pPr>
                      <a:r>
                        <a:rPr lang="en-US" sz="1200">
                          <a:latin typeface="Times New Roman" pitchFamily="18" charset="0"/>
                          <a:cs typeface="Times New Roman" pitchFamily="18" charset="0"/>
                        </a:rPr>
                        <a:t>29</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Ms. N. Vijaya Lakshmi</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a:latin typeface="Times New Roman" pitchFamily="18" charset="0"/>
                          <a:cs typeface="Times New Roman" pitchFamily="18" charset="0"/>
                        </a:rPr>
                        <a:t>Assistant Professor</a:t>
                      </a:r>
                      <a:endParaRPr lang="en-US" sz="1200">
                        <a:latin typeface="Times New Roman" pitchFamily="18" charset="0"/>
                        <a:ea typeface="Calibri"/>
                        <a:cs typeface="Times New Roman" pitchFamily="18" charset="0"/>
                      </a:endParaRPr>
                    </a:p>
                  </a:txBody>
                  <a:tcPr marL="17369" marR="17369" marT="0" marB="0"/>
                </a:tc>
                <a:tc>
                  <a:txBody>
                    <a:bodyPr/>
                    <a:lstStyle/>
                    <a:p>
                      <a:pPr>
                        <a:lnSpc>
                          <a:spcPct val="150000"/>
                        </a:lnSpc>
                        <a:spcAft>
                          <a:spcPts val="0"/>
                        </a:spcAft>
                      </a:pPr>
                      <a:r>
                        <a:rPr lang="en-US" sz="1200" dirty="0" err="1">
                          <a:latin typeface="Times New Roman" pitchFamily="18" charset="0"/>
                          <a:cs typeface="Times New Roman" pitchFamily="18" charset="0"/>
                        </a:rPr>
                        <a:t>M.Tech</a:t>
                      </a:r>
                      <a:r>
                        <a:rPr lang="en-US" sz="1200" dirty="0">
                          <a:latin typeface="Times New Roman" pitchFamily="18" charset="0"/>
                          <a:cs typeface="Times New Roman" pitchFamily="18" charset="0"/>
                        </a:rPr>
                        <a:t> </a:t>
                      </a:r>
                      <a:endParaRPr lang="en-US" sz="1200" dirty="0">
                        <a:latin typeface="Times New Roman" pitchFamily="18" charset="0"/>
                        <a:ea typeface="Calibri"/>
                        <a:cs typeface="Times New Roman" pitchFamily="18" charset="0"/>
                      </a:endParaRPr>
                    </a:p>
                  </a:txBody>
                  <a:tcPr marL="17369" marR="17369" marT="0" marB="0"/>
                </a:tc>
              </a:tr>
            </a:tbl>
          </a:graphicData>
        </a:graphic>
      </p:graphicFrame>
    </p:spTree>
  </p:cSld>
  <p:clrMapOvr>
    <a:masterClrMapping/>
  </p:clrMapOvr>
</p:sld>
</file>

<file path=ppt/theme/theme1.xml><?xml version="1.0" encoding="utf-8"?>
<a:theme xmlns:a="http://schemas.openxmlformats.org/drawingml/2006/main" name="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TotalTime>
  <Words>1352</Words>
  <Application>Microsoft Office PowerPoint</Application>
  <PresentationFormat>On-screen Show (4:3)</PresentationFormat>
  <Paragraphs>258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c:creator>
  <cp:lastModifiedBy>admin</cp:lastModifiedBy>
  <cp:revision>23</cp:revision>
  <dcterms:created xsi:type="dcterms:W3CDTF">2006-08-16T00:00:00Z</dcterms:created>
  <dcterms:modified xsi:type="dcterms:W3CDTF">2022-12-17T09:22:00Z</dcterms:modified>
</cp:coreProperties>
</file>